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</p:sldIdLst>
  <p:sldSz cx="12192000" cy="6858000"/>
  <p:notesSz cx="6858000" cy="12192000"/>
  <p:custDataLst>
    <p:tags r:id="rId5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8" Type="http://schemas.openxmlformats.org/officeDocument/2006/relationships/tags" Target="tags/tag1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7" Type="http://schemas.openxmlformats.org/officeDocument/2006/relationships/slide" Target="../slides/slide46.xml"/><Relationship Id="rId26" Type="http://schemas.openxmlformats.org/officeDocument/2006/relationships/slide" Target="../slides/slide41.xml"/><Relationship Id="rId25" Type="http://schemas.openxmlformats.org/officeDocument/2006/relationships/slide" Target="../slides/slide38.xml"/><Relationship Id="rId24" Type="http://schemas.openxmlformats.org/officeDocument/2006/relationships/slide" Target="../slides/slide34.xml"/><Relationship Id="rId23" Type="http://schemas.openxmlformats.org/officeDocument/2006/relationships/slide" Target="../slides/slide32.xml"/><Relationship Id="rId22" Type="http://schemas.openxmlformats.org/officeDocument/2006/relationships/slide" Target="../slides/slide28.xml"/><Relationship Id="rId21" Type="http://schemas.openxmlformats.org/officeDocument/2006/relationships/slide" Target="../slides/slide26.xml"/><Relationship Id="rId20" Type="http://schemas.openxmlformats.org/officeDocument/2006/relationships/slide" Target="../slides/slide24.xml"/><Relationship Id="rId2" Type="http://schemas.openxmlformats.org/officeDocument/2006/relationships/image" Target="../media/image7.png"/><Relationship Id="rId19" Type="http://schemas.openxmlformats.org/officeDocument/2006/relationships/slide" Target="../slides/slide22.xml"/><Relationship Id="rId18" Type="http://schemas.openxmlformats.org/officeDocument/2006/relationships/slide" Target="../slides/slide21.xml"/><Relationship Id="rId17" Type="http://schemas.openxmlformats.org/officeDocument/2006/relationships/slide" Target="../slides/slide20.xml"/><Relationship Id="rId16" Type="http://schemas.openxmlformats.org/officeDocument/2006/relationships/slide" Target="../slides/slide19.xml"/><Relationship Id="rId15" Type="http://schemas.openxmlformats.org/officeDocument/2006/relationships/slide" Target="../slides/slide18.xml"/><Relationship Id="rId14" Type="http://schemas.openxmlformats.org/officeDocument/2006/relationships/slide" Target="../slides/slide16.xml"/><Relationship Id="rId13" Type="http://schemas.openxmlformats.org/officeDocument/2006/relationships/slide" Target="../slides/slide14.xml"/><Relationship Id="rId12" Type="http://schemas.openxmlformats.org/officeDocument/2006/relationships/slide" Target="../slides/slide12.xml"/><Relationship Id="rId11" Type="http://schemas.openxmlformats.org/officeDocument/2006/relationships/slide" Target="../slides/slide11.xml"/><Relationship Id="rId10" Type="http://schemas.openxmlformats.org/officeDocument/2006/relationships/slide" Target="../slides/slide10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5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54609c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27432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118872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46,182,182)">
            <a:hlinkClick r:id="rId5" action="ppaction://hlinksldjump"/>
          </p:cNvPr>
          <p:cNvSpPr/>
          <p:nvPr/>
        </p:nvSpPr>
        <p:spPr>
          <a:xfrm>
            <a:off x="10003536" y="54864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2E75B6"/>
                </a:solidFill>
                <a:latin typeface="华文新魏" pitchFamily="34" charset="0"/>
                <a:ea typeface="华文新魏" pitchFamily="34" charset="-122"/>
                <a:cs typeface="华文新魏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4?lid=7b824e954&amp;cid=7b824e954&amp;vtp=1">
            <a:hlinkClick r:id="rId6" action="ppaction://hlinksldjump"/>
          </p:cNvPr>
          <p:cNvSpPr/>
          <p:nvPr/>
        </p:nvSpPr>
        <p:spPr>
          <a:xfrm>
            <a:off x="1225296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200" dirty="0"/>
          </a:p>
        </p:txBody>
      </p:sp>
      <p:sp>
        <p:nvSpPr>
          <p:cNvPr id="7" name="C_0#auto_editor_catalog_4?lid=0aee989c1&amp;cid=0aee989c1&amp;vtp=1">
            <a:hlinkClick r:id="rId7" action="ppaction://hlinksldjump"/>
          </p:cNvPr>
          <p:cNvSpPr/>
          <p:nvPr/>
        </p:nvSpPr>
        <p:spPr>
          <a:xfrm>
            <a:off x="1874520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200" dirty="0"/>
          </a:p>
        </p:txBody>
      </p:sp>
      <p:sp>
        <p:nvSpPr>
          <p:cNvPr id="8" name="C_0#auto_editor_catalog_4?lid=ba6cf6ce9&amp;cid=ba6cf6ce9&amp;vtp=1">
            <a:hlinkClick r:id="rId8" action="ppaction://hlinksldjump"/>
          </p:cNvPr>
          <p:cNvSpPr/>
          <p:nvPr/>
        </p:nvSpPr>
        <p:spPr>
          <a:xfrm>
            <a:off x="2523744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200" dirty="0"/>
          </a:p>
        </p:txBody>
      </p:sp>
      <p:sp>
        <p:nvSpPr>
          <p:cNvPr id="9" name="C_0#auto_editor_catalog_4?lid=eda354779&amp;cid=eda354779&amp;vtp=1">
            <a:hlinkClick r:id="rId9" action="ppaction://hlinksldjump"/>
          </p:cNvPr>
          <p:cNvSpPr/>
          <p:nvPr/>
        </p:nvSpPr>
        <p:spPr>
          <a:xfrm>
            <a:off x="3182112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200" dirty="0"/>
          </a:p>
        </p:txBody>
      </p:sp>
      <p:sp>
        <p:nvSpPr>
          <p:cNvPr id="10" name="C_0#auto_editor_catalog_4?lid=761ba81be&amp;cid=761ba81be&amp;vtp=1">
            <a:hlinkClick r:id="rId10" action="ppaction://hlinksldjump"/>
          </p:cNvPr>
          <p:cNvSpPr/>
          <p:nvPr/>
        </p:nvSpPr>
        <p:spPr>
          <a:xfrm>
            <a:off x="3831336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200" dirty="0"/>
          </a:p>
        </p:txBody>
      </p:sp>
      <p:sp>
        <p:nvSpPr>
          <p:cNvPr id="11" name="C_0#auto_editor_catalog_4?lid=66a824632&amp;cid=66a824632&amp;vtp=1">
            <a:hlinkClick r:id="rId11" action="ppaction://hlinksldjump"/>
          </p:cNvPr>
          <p:cNvSpPr/>
          <p:nvPr/>
        </p:nvSpPr>
        <p:spPr>
          <a:xfrm>
            <a:off x="4480560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200" dirty="0"/>
          </a:p>
        </p:txBody>
      </p:sp>
      <p:sp>
        <p:nvSpPr>
          <p:cNvPr id="12" name="C_0#auto_editor_catalog_4?lid=3d8d50ad4&amp;cid=3d8d50ad4&amp;vtp=1">
            <a:hlinkClick r:id="rId12" action="ppaction://hlinksldjump"/>
          </p:cNvPr>
          <p:cNvSpPr/>
          <p:nvPr/>
        </p:nvSpPr>
        <p:spPr>
          <a:xfrm>
            <a:off x="5129784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200" dirty="0"/>
          </a:p>
        </p:txBody>
      </p:sp>
      <p:sp>
        <p:nvSpPr>
          <p:cNvPr id="13" name="C_0#auto_editor_catalog_4?lid=1a135ad73&amp;cid=1a135ad73&amp;vtp=1">
            <a:hlinkClick r:id="rId13" action="ppaction://hlinksldjump"/>
          </p:cNvPr>
          <p:cNvSpPr/>
          <p:nvPr/>
        </p:nvSpPr>
        <p:spPr>
          <a:xfrm>
            <a:off x="5779008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200" dirty="0"/>
          </a:p>
        </p:txBody>
      </p:sp>
      <p:sp>
        <p:nvSpPr>
          <p:cNvPr id="14" name="C_0#auto_editor_catalog_4?lid=591d8873b&amp;cid=591d8873b&amp;vtp=1">
            <a:hlinkClick r:id="rId14" action="ppaction://hlinksldjump"/>
          </p:cNvPr>
          <p:cNvSpPr/>
          <p:nvPr/>
        </p:nvSpPr>
        <p:spPr>
          <a:xfrm>
            <a:off x="6437376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200" dirty="0"/>
          </a:p>
        </p:txBody>
      </p:sp>
      <p:sp>
        <p:nvSpPr>
          <p:cNvPr id="15" name="C_0#auto_editor_catalog_4?lid=e0ea7febc&amp;cid=e0ea7febc&amp;vtp=1">
            <a:hlinkClick r:id="rId15" action="ppaction://hlinksldjump"/>
          </p:cNvPr>
          <p:cNvSpPr/>
          <p:nvPr/>
        </p:nvSpPr>
        <p:spPr>
          <a:xfrm>
            <a:off x="7086600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10</a:t>
            </a:r>
            <a:endParaRPr lang="en-US" sz="1200" dirty="0"/>
          </a:p>
        </p:txBody>
      </p:sp>
      <p:sp>
        <p:nvSpPr>
          <p:cNvPr id="16" name="C_0#auto_editor_catalog_4?lid=c226c1090&amp;cid=c226c1090&amp;vtp=1">
            <a:hlinkClick r:id="rId16" action="ppaction://hlinksldjump"/>
          </p:cNvPr>
          <p:cNvSpPr/>
          <p:nvPr/>
        </p:nvSpPr>
        <p:spPr>
          <a:xfrm>
            <a:off x="7735824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11</a:t>
            </a:r>
            <a:endParaRPr lang="en-US" sz="1200" dirty="0"/>
          </a:p>
        </p:txBody>
      </p:sp>
      <p:sp>
        <p:nvSpPr>
          <p:cNvPr id="17" name="C_0#auto_editor_catalog_4?lid=0afe9016a&amp;cid=0afe9016a&amp;vtp=1">
            <a:hlinkClick r:id="rId17" action="ppaction://hlinksldjump"/>
          </p:cNvPr>
          <p:cNvSpPr/>
          <p:nvPr/>
        </p:nvSpPr>
        <p:spPr>
          <a:xfrm>
            <a:off x="8385048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12</a:t>
            </a:r>
            <a:endParaRPr lang="en-US" sz="1200" dirty="0"/>
          </a:p>
        </p:txBody>
      </p:sp>
      <p:sp>
        <p:nvSpPr>
          <p:cNvPr id="18" name="C_0#auto_editor_catalog_4?lid=8e9c85ca3&amp;cid=8e9c85ca3&amp;vtp=1">
            <a:hlinkClick r:id="rId18" action="ppaction://hlinksldjump"/>
          </p:cNvPr>
          <p:cNvSpPr/>
          <p:nvPr/>
        </p:nvSpPr>
        <p:spPr>
          <a:xfrm>
            <a:off x="9043416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13</a:t>
            </a:r>
            <a:endParaRPr lang="en-US" sz="1200" dirty="0"/>
          </a:p>
        </p:txBody>
      </p:sp>
      <p:sp>
        <p:nvSpPr>
          <p:cNvPr id="19" name="C_0#auto_editor_catalog_4?lid=1a7718f26&amp;cid=1a7718f26&amp;vtp=1">
            <a:hlinkClick r:id="rId19" action="ppaction://hlinksldjump"/>
          </p:cNvPr>
          <p:cNvSpPr/>
          <p:nvPr/>
        </p:nvSpPr>
        <p:spPr>
          <a:xfrm>
            <a:off x="9692640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14</a:t>
            </a:r>
            <a:endParaRPr lang="en-US" sz="1200" dirty="0"/>
          </a:p>
        </p:txBody>
      </p:sp>
      <p:sp>
        <p:nvSpPr>
          <p:cNvPr id="20" name="C_0#auto_editor_catalog_4?lid=cc1544685&amp;cid=cc1544685&amp;vtp=1">
            <a:hlinkClick r:id="rId20" action="ppaction://hlinksldjump"/>
          </p:cNvPr>
          <p:cNvSpPr/>
          <p:nvPr/>
        </p:nvSpPr>
        <p:spPr>
          <a:xfrm>
            <a:off x="10341864" y="6309360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15</a:t>
            </a:r>
            <a:endParaRPr lang="en-US" sz="1200" dirty="0"/>
          </a:p>
        </p:txBody>
      </p:sp>
      <p:sp>
        <p:nvSpPr>
          <p:cNvPr id="21" name="C_0#auto_editor_catalog_4?lid=edef41f4d&amp;cid=edef41f4d&amp;vtp=1">
            <a:hlinkClick r:id="rId21" action="ppaction://hlinksldjump"/>
          </p:cNvPr>
          <p:cNvSpPr/>
          <p:nvPr/>
        </p:nvSpPr>
        <p:spPr>
          <a:xfrm>
            <a:off x="3831336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16</a:t>
            </a:r>
            <a:endParaRPr lang="en-US" sz="1200" dirty="0"/>
          </a:p>
        </p:txBody>
      </p:sp>
      <p:sp>
        <p:nvSpPr>
          <p:cNvPr id="22" name="C_0#auto_editor_catalog_4?lid=ec989fca4&amp;cid=ec989fca4&amp;vtp=1">
            <a:hlinkClick r:id="rId22" action="ppaction://hlinksldjump"/>
          </p:cNvPr>
          <p:cNvSpPr/>
          <p:nvPr/>
        </p:nvSpPr>
        <p:spPr>
          <a:xfrm>
            <a:off x="4480560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17</a:t>
            </a:r>
            <a:endParaRPr lang="en-US" sz="1200" dirty="0"/>
          </a:p>
        </p:txBody>
      </p:sp>
      <p:sp>
        <p:nvSpPr>
          <p:cNvPr id="23" name="C_0#auto_editor_catalog_4?lid=305546f4f&amp;cid=305546f4f&amp;vtp=1">
            <a:hlinkClick r:id="rId23" action="ppaction://hlinksldjump"/>
          </p:cNvPr>
          <p:cNvSpPr/>
          <p:nvPr/>
        </p:nvSpPr>
        <p:spPr>
          <a:xfrm>
            <a:off x="5129784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18</a:t>
            </a:r>
            <a:endParaRPr lang="en-US" sz="1200" dirty="0"/>
          </a:p>
        </p:txBody>
      </p:sp>
      <p:sp>
        <p:nvSpPr>
          <p:cNvPr id="24" name="C_0#auto_editor_catalog_4?lid=f0706bacd&amp;cid=f0706bacd&amp;vtp=1">
            <a:hlinkClick r:id="rId24" action="ppaction://hlinksldjump"/>
          </p:cNvPr>
          <p:cNvSpPr/>
          <p:nvPr/>
        </p:nvSpPr>
        <p:spPr>
          <a:xfrm>
            <a:off x="5779008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19</a:t>
            </a:r>
            <a:endParaRPr lang="en-US" sz="1200" dirty="0"/>
          </a:p>
        </p:txBody>
      </p:sp>
      <p:sp>
        <p:nvSpPr>
          <p:cNvPr id="25" name="C_0#auto_editor_catalog_4?lid=8d587423c&amp;cid=8d587423c&amp;vtp=1">
            <a:hlinkClick r:id="rId25" action="ppaction://hlinksldjump"/>
          </p:cNvPr>
          <p:cNvSpPr/>
          <p:nvPr/>
        </p:nvSpPr>
        <p:spPr>
          <a:xfrm>
            <a:off x="6437376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20</a:t>
            </a:r>
            <a:endParaRPr lang="en-US" sz="1200" dirty="0"/>
          </a:p>
        </p:txBody>
      </p:sp>
      <p:sp>
        <p:nvSpPr>
          <p:cNvPr id="26" name="C_0#auto_editor_catalog_4?lid=ed1263369&amp;cid=ed1263369&amp;vtp=1">
            <a:hlinkClick r:id="rId26" action="ppaction://hlinksldjump"/>
          </p:cNvPr>
          <p:cNvSpPr/>
          <p:nvPr/>
        </p:nvSpPr>
        <p:spPr>
          <a:xfrm>
            <a:off x="7086600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21</a:t>
            </a:r>
            <a:endParaRPr lang="en-US" sz="1200" dirty="0"/>
          </a:p>
        </p:txBody>
      </p:sp>
      <p:sp>
        <p:nvSpPr>
          <p:cNvPr id="27" name="C_0#auto_editor_catalog_4?lid=c9b86e59d&amp;cid=c9b86e59d&amp;vtp=1">
            <a:hlinkClick r:id="rId27" action="ppaction://hlinksldjump"/>
          </p:cNvPr>
          <p:cNvSpPr/>
          <p:nvPr/>
        </p:nvSpPr>
        <p:spPr>
          <a:xfrm>
            <a:off x="7735824" y="6565392"/>
            <a:ext cx="475488" cy="219456"/>
          </a:xfrm>
          <a:prstGeom prst="rect">
            <a:avLst/>
          </a:prstGeom>
          <a:solidFill>
            <a:srgbClr val="DAE3F3">
              <a:alpha val="80000"/>
            </a:srgbClr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5B9BD5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22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6cc6d9e10f2dd298955b49b#tid=66d97c99d2fec30009c0bb3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546336" y="5148072"/>
            <a:ext cx="1911096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 学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797296"/>
            <a:ext cx="3118104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九年级下册  HDSD</a:t>
            </a: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27432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118872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46,182,182)">
            <a:hlinkClick r:id="rId5" action="ppaction://hlinksldjump"/>
          </p:cNvPr>
          <p:cNvSpPr/>
          <p:nvPr/>
        </p:nvSpPr>
        <p:spPr>
          <a:xfrm>
            <a:off x="10003536" y="54864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2E75B6"/>
                </a:solidFill>
                <a:latin typeface="华文新魏" pitchFamily="34" charset="0"/>
                <a:ea typeface="华文新魏" pitchFamily="34" charset="-122"/>
                <a:cs typeface="华文新魏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63.png"/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74.png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6.jpeg"/><Relationship Id="rId1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4.xml"/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image" Target="../media/image87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94.png"/><Relationship Id="rId1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96.png"/><Relationship Id="rId1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7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02.png"/><Relationship Id="rId1" Type="http://schemas.openxmlformats.org/officeDocument/2006/relationships/image" Target="../media/image10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3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05.png"/><Relationship Id="rId1" Type="http://schemas.openxmlformats.org/officeDocument/2006/relationships/image" Target="../media/image104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07.png"/><Relationship Id="rId1" Type="http://schemas.openxmlformats.org/officeDocument/2006/relationships/image" Target="../media/image10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8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0.png"/><Relationship Id="rId1" Type="http://schemas.openxmlformats.org/officeDocument/2006/relationships/image" Target="../media/image10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1.png"/></Relationships>
</file>

<file path=ppt/slides/_rels/slide4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115.png"/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image" Target="../media/image112.jpeg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119.jpeg"/><Relationship Id="rId3" Type="http://schemas.openxmlformats.org/officeDocument/2006/relationships/image" Target="../media/image118.jpeg"/><Relationship Id="rId2" Type="http://schemas.openxmlformats.org/officeDocument/2006/relationships/image" Target="../media/image117.png"/><Relationship Id="rId1" Type="http://schemas.openxmlformats.org/officeDocument/2006/relationships/image" Target="../media/image11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0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22.png"/><Relationship Id="rId1" Type="http://schemas.openxmlformats.org/officeDocument/2006/relationships/image" Target="../media/image12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8.xml"/><Relationship Id="rId4" Type="http://schemas.openxmlformats.org/officeDocument/2006/relationships/slide" Target="slide28.xml"/><Relationship Id="rId3" Type="http://schemas.openxmlformats.org/officeDocument/2006/relationships/slide" Target="slide19.xml"/><Relationship Id="rId2" Type="http://schemas.openxmlformats.org/officeDocument/2006/relationships/image" Target="../media/image11.jpeg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7_1#761ba81be?iti=3&amp;htil=3&amp;vopoq=1&amp;pid=703962bc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2381" y="900576"/>
            <a:ext cx="1600200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7_2#761ba81be?iti=3&amp;htil=3&amp;vopoq=1&amp;pid=703962bc6&amp;color=0,0,0&amp;vtp=1&amp;bbb=1"/>
          <p:cNvSpPr/>
          <p:nvPr/>
        </p:nvSpPr>
        <p:spPr>
          <a:xfrm>
            <a:off x="9490149" y="2975248"/>
            <a:ext cx="17446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（第5题图）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7_3#761ba81be?htil=3&amp;sp=1&amp;vopoq=1&amp;pid=703962bc6&amp;color=0,0,0&amp;vtp=1&amp;bt=1&amp;bbb=1&amp;hb=1&amp;hs=1"/>
              <p:cNvSpPr/>
              <p:nvPr/>
            </p:nvSpPr>
            <p:spPr>
              <a:xfrm>
                <a:off x="649224" y="864000"/>
                <a:ext cx="8970264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5.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新考法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[2023湖南株洲中考]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如图所示，直线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为二次函数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的图象的对称轴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，则下列说法正确的是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7_3#761ba81be?htil=3&amp;sp=1&amp;vopoq=1&amp;pid=703962bc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970264" cy="1592199"/>
              </a:xfrm>
              <a:prstGeom prst="rect">
                <a:avLst/>
              </a:prstGeom>
              <a:blipFill rotWithShape="1">
                <a:blip r:embed="rId2"/>
                <a:stretch>
                  <a:fillRect l="-3" t="-25" r="6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8_1#761ba81be.bracket?vopoq=1&amp;pid=703962bc6&amp;color=0,0,0&amp;vpa=5&amp;vtp=1"/>
          <p:cNvSpPr/>
          <p:nvPr/>
        </p:nvSpPr>
        <p:spPr>
          <a:xfrm>
            <a:off x="894493" y="19701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9_1#761ba81be.choices?htil=3&amp;vopoq=1&amp;pid=703962bc6&amp;color=0,0,0&amp;vtp=1&amp;bbb=1&amp;hs=1"/>
              <p:cNvSpPr/>
              <p:nvPr/>
            </p:nvSpPr>
            <p:spPr>
              <a:xfrm>
                <a:off x="649224" y="2447436"/>
                <a:ext cx="8970264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459295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恒大于0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同号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  <a:tabLst>
                    <a:tab pos="4592955" algn="l"/>
                  </a:tabLst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异号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.以上说法都不对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9_1#761ba81be.choices?htil=3&amp;vopoq=1&amp;pid=703962bc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47436"/>
                <a:ext cx="8970264" cy="1033399"/>
              </a:xfrm>
              <a:prstGeom prst="rect">
                <a:avLst/>
              </a:prstGeom>
              <a:blipFill rotWithShape="1">
                <a:blip r:embed="rId3"/>
                <a:stretch>
                  <a:fillRect l="-3" t="-14" r="6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0_1#761ba81be?htil=3&amp;vopoq=1&amp;pid=703962bc6&amp;color=0,0,0&amp;vtp=1&amp;bbb=1&amp;hb=1&amp;hs=1"/>
              <p:cNvSpPr/>
              <p:nvPr/>
            </p:nvSpPr>
            <p:spPr>
              <a:xfrm>
                <a:off x="647994" y="3536778"/>
                <a:ext cx="10896012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为二次函数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的图象的对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AS.20_1#761ba81be?htil=3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994" y="3536778"/>
                <a:ext cx="10896012" cy="474599"/>
              </a:xfrm>
              <a:prstGeom prst="rect">
                <a:avLst/>
              </a:prstGeom>
              <a:blipFill rotWithShape="1">
                <a:blip r:embed="rId4"/>
                <a:stretch>
                  <a:fillRect l="-3" t="-98" r="3" b="-12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20_1#761ba81be?htil=3&amp;vopoq=1&amp;pid=703962bc6&amp;color=0,0,0&amp;vtp=1&amp;bbb=1&amp;hb=1&amp;hs=1"/>
              <p:cNvSpPr/>
              <p:nvPr/>
            </p:nvSpPr>
            <p:spPr>
              <a:xfrm>
                <a:off x="649224" y="4015504"/>
                <a:ext cx="10896012" cy="7222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称</a:t>
                </a:r>
                <a:r>
                  <a:rPr lang="en-US" altLang="zh-CN" sz="2400" b="0" i="0" spc="-5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</a:t>
                </a:r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∴−</m:t>
                    </m:r>
                    <m:f>
                      <m:fPr>
                        <m:ctrlPr>
                          <a:rPr lang="en-US" altLang="zh-CN" sz="24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24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spc="-5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zh-CN" altLang="en-US" sz="2400" b="0" i="0" kern="0" spc="-5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spc="-5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异号，故选C.</a:t>
                </a:r>
                <a:endParaRPr lang="en-US" altLang="zh-CN" sz="2400" spc="-50" dirty="0"/>
              </a:p>
            </p:txBody>
          </p:sp>
        </mc:Choice>
        <mc:Fallback>
          <p:sp>
            <p:nvSpPr>
              <p:cNvPr id="8" name="QC_4_AS.20_1#761ba81be?htil=3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015504"/>
                <a:ext cx="10896012" cy="722249"/>
              </a:xfrm>
              <a:prstGeom prst="rect">
                <a:avLst/>
              </a:prstGeom>
              <a:blipFill rotWithShape="1">
                <a:blip r:embed="rId5"/>
                <a:stretch>
                  <a:fillRect l="-2" t="-55" r="3" b="-89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1_1#66a824632?iti=4&amp;htil=4&amp;vopoq=1&amp;pid=703962bc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1785" y="900575"/>
            <a:ext cx="265176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21_2#66a824632?iti=4&amp;htil=4&amp;vopoq=1&amp;pid=703962bc6&amp;color=0,0,0&amp;vtp=1&amp;bbb=1"/>
          <p:cNvSpPr/>
          <p:nvPr/>
        </p:nvSpPr>
        <p:spPr>
          <a:xfrm>
            <a:off x="9305334" y="2316879"/>
            <a:ext cx="17446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（第6题图）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1_3#66a824632?htil=4&amp;sp=1&amp;vopoq=1&amp;pid=703962bc6&amp;color=0,0,0&amp;vtp=1&amp;bt=1&amp;bbb=1&amp;hb=1&amp;hs=1"/>
              <p:cNvSpPr/>
              <p:nvPr/>
            </p:nvSpPr>
            <p:spPr>
              <a:xfrm>
                <a:off x="649224" y="864000"/>
                <a:ext cx="811072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6.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[2024北京石景山区期末]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如图，线段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在线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段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上（不与点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重合），以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为边作正方形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.设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𝐵𝑃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，正方形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𝐴𝑃𝐶𝐷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满足的函数关系分别为(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1_3#66a824632?htil=4&amp;sp=1&amp;vopoq=1&amp;pid=703962bc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110728" cy="2150999"/>
              </a:xfrm>
              <a:prstGeom prst="rect">
                <a:avLst/>
              </a:prstGeom>
              <a:blipFill rotWithShape="1">
                <a:blip r:embed="rId2"/>
                <a:stretch>
                  <a:fillRect l="-3" t="-19" r="-570" b="-27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2_1#66a824632.bracket?vopoq=1&amp;pid=703962bc6&amp;color=0,0,0&amp;vpa=6&amp;vtp=1"/>
          <p:cNvSpPr/>
          <p:nvPr/>
        </p:nvSpPr>
        <p:spPr>
          <a:xfrm>
            <a:off x="5354352" y="25289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23_1#66a824632.choices?vopoq=1&amp;pid=703962bc6&amp;color=0,0,0&amp;vtp=1&amp;bbb=1&amp;hs=1"/>
          <p:cNvSpPr/>
          <p:nvPr/>
        </p:nvSpPr>
        <p:spPr>
          <a:xfrm>
            <a:off x="649224" y="3006235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561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A.一次函数关系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，二次函数关系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.二次函数关系，二次函数关系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56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.一次函数关系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，一次函数关系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.二次函数关系，一次函数关系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4_1#66a824632?vopoq=1&amp;pid=703962bc6&amp;color=0,0,0&amp;vtp=1&amp;bbb=1&amp;hb=1&amp;hs=1"/>
              <p:cNvSpPr/>
              <p:nvPr/>
            </p:nvSpPr>
            <p:spPr>
              <a:xfrm>
                <a:off x="649224" y="4046365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满足的函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数关系分别为一次函数关系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，二次函数关系.故选A.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AS.24_1#66a824632?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046365"/>
                <a:ext cx="10899648" cy="1033399"/>
              </a:xfrm>
              <a:prstGeom prst="rect">
                <a:avLst/>
              </a:prstGeom>
              <a:blipFill rotWithShape="1">
                <a:blip r:embed="rId3"/>
                <a:stretch>
                  <a:fillRect l="-2" t="-14" r="1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5_1#3d8d50ad4?iti=5&amp;htil=5&amp;vopoq=1&amp;pid=703962bc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0521" y="900575"/>
            <a:ext cx="2816352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25_2#3d8d50ad4?iti=5&amp;htil=5&amp;vopoq=1&amp;pid=703962bc6&amp;color=0,0,0&amp;vtp=1&amp;bbb=1"/>
          <p:cNvSpPr/>
          <p:nvPr/>
        </p:nvSpPr>
        <p:spPr>
          <a:xfrm>
            <a:off x="9176365" y="2883807"/>
            <a:ext cx="17446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（第7题图）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5_3#3d8d50ad4?htil=5&amp;sp=1&amp;vopoq=1&amp;pid=703962bc6&amp;color=0,0,0&amp;vtp=1&amp;bt=1&amp;bbb=1&amp;hb=1&amp;hs=1"/>
              <p:cNvSpPr/>
              <p:nvPr/>
            </p:nvSpPr>
            <p:spPr>
              <a:xfrm>
                <a:off x="649224" y="864000"/>
                <a:ext cx="7946136" cy="3268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7.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新情境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[2024安徽芜湖期末]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为了美观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，在加工太阳镜时将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下半部分轮廓制作成抛物线的形状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（如图所示，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1个单位长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度表示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），对应的两条抛物线关于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轴对称，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𝐴𝐸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//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，最低点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轴上，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𝐶𝐻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𝐶𝐻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𝐵𝐷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，则右轮廓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𝐷𝐹𝐸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所在抛物线的表达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式为(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5_3#3d8d50ad4?htil=5&amp;sp=1&amp;vopoq=1&amp;pid=703962bc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7946136" cy="3268599"/>
              </a:xfrm>
              <a:prstGeom prst="rect">
                <a:avLst/>
              </a:prstGeom>
              <a:blipFill rotWithShape="1">
                <a:blip r:embed="rId2"/>
                <a:stretch>
                  <a:fillRect l="-3" t="-12" b="-1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6_1#3d8d50ad4.bracket?vopoq=1&amp;pid=703962bc6&amp;color=0,0,0&amp;vpa=7&amp;vtp=1"/>
          <p:cNvSpPr/>
          <p:nvPr/>
        </p:nvSpPr>
        <p:spPr>
          <a:xfrm>
            <a:off x="1504092" y="36465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7_1#3d8d50ad4.choices?vopoq=1&amp;pid=703962bc6&amp;color=0,0,0&amp;vtp=1&amp;bbb=1&amp;hs=1"/>
              <p:cNvSpPr/>
              <p:nvPr/>
            </p:nvSpPr>
            <p:spPr>
              <a:xfrm>
                <a:off x="649224" y="4098435"/>
                <a:ext cx="10899648" cy="691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900"/>
                  </a:lnSpc>
                  <a:tabLst>
                    <a:tab pos="2650490" algn="l"/>
                    <a:tab pos="5276215" algn="l"/>
                    <a:tab pos="8181340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27_1#3d8d50ad4.choices?vopoq=1&amp;pid=703962bc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098435"/>
                <a:ext cx="10899648" cy="691134"/>
              </a:xfrm>
              <a:prstGeom prst="rect">
                <a:avLst/>
              </a:prstGeom>
              <a:blipFill rotWithShape="1">
                <a:blip r:embed="rId3"/>
                <a:stretch>
                  <a:fillRect l="-2" t="-21" r="1" b="-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8_1#3d8d50ad4?vopoq=1&amp;pid=703962bc6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4_AS.28_2#3d8d50ad4?vopoq=1&amp;pid=703962bc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6352" y="1474362"/>
            <a:ext cx="6556248" cy="398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S.28_3#3d8d50ad4?vopoq=1&amp;pid=703962bc6&amp;color=0,0,0&amp;vtp=1&amp;bbb=1"/>
          <p:cNvSpPr/>
          <p:nvPr/>
        </p:nvSpPr>
        <p:spPr>
          <a:xfrm>
            <a:off x="649224" y="5589162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故选B.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9_1#1a135ad73?iti=6&amp;htil=6&amp;vopoq=1&amp;pid=703962bc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5352" y="900575"/>
            <a:ext cx="1783080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29_2#1a135ad73?iti=6&amp;htil=6&amp;vopoq=1&amp;pid=703962bc6&amp;color=0,0,0&amp;vtp=1&amp;bbb=1"/>
          <p:cNvSpPr/>
          <p:nvPr/>
        </p:nvSpPr>
        <p:spPr>
          <a:xfrm>
            <a:off x="9724561" y="2706515"/>
            <a:ext cx="17446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（第8题图）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9_3#1a135ad73?htil=6&amp;sp=1&amp;vopoq=1&amp;pid=703962bc6&amp;color=0,0,0&amp;vtp=1&amp;bt=1&amp;bbb=1&amp;hb=1"/>
              <p:cNvSpPr/>
              <p:nvPr/>
            </p:nvSpPr>
            <p:spPr>
              <a:xfrm>
                <a:off x="649224" y="864000"/>
                <a:ext cx="8970264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8.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[2024河南南阳宛城区期中]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如图，四边形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的两条对角线互相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垂直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𝐴𝐶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𝐵𝐷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，则四边形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的最大面积是(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9_3#1a135ad73?htil=6&amp;sp=1&amp;vopoq=1&amp;pid=703962b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970264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3" t="-39" r="-306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30_1#1a135ad73.bracket?vopoq=1&amp;pid=703962bc6&amp;color=0,0,0&amp;vpa=8&amp;vtp=1"/>
          <p:cNvSpPr/>
          <p:nvPr/>
        </p:nvSpPr>
        <p:spPr>
          <a:xfrm>
            <a:off x="7863173" y="14113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31_1#1a135ad73.choices?htil=6&amp;vopoq=1&amp;pid=703962bc6&amp;color=0,0,0&amp;vtp=1&amp;bbb=1"/>
          <p:cNvSpPr/>
          <p:nvPr/>
        </p:nvSpPr>
        <p:spPr>
          <a:xfrm>
            <a:off x="649224" y="1900065"/>
            <a:ext cx="897026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004060" algn="l"/>
                <a:tab pos="3983355" algn="l"/>
                <a:tab pos="596201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.32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B.18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C.16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.以上都不对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2_1#1a135ad73?htil=6&amp;vopoq=1&amp;pid=703962bc6&amp;color=0,0,0&amp;vtp=1&amp;bbb=1&amp;hb=1"/>
              <p:cNvSpPr/>
              <p:nvPr/>
            </p:nvSpPr>
            <p:spPr>
              <a:xfrm>
                <a:off x="649224" y="2383935"/>
                <a:ext cx="8970264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𝐵𝐷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.四边形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𝐵𝐷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6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时，四边形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的面积最大，最大值是18.故选B.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AS.32_1#1a135ad73?htil=6&amp;vopoq=1&amp;pid=703962bc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383935"/>
                <a:ext cx="8970264" cy="1592199"/>
              </a:xfrm>
              <a:prstGeom prst="rect">
                <a:avLst/>
              </a:prstGeom>
              <a:blipFill rotWithShape="1">
                <a:blip r:embed="rId3"/>
                <a:stretch>
                  <a:fillRect l="-3" t="-9" r="6" b="-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3_1#1a135ad73?vopoq=1&amp;pid=703962bc6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上分点拨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几何图形面积的最值问题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求几何图形面积的最值时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，一般先把面积用未知数表示出来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，若表示面积的函数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为二次函数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，则在未知数的取值范围内求二次函数的最值即可.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4_1#591d8873b?sp=1&amp;vopoq=1&amp;pid=703962bc6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9.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[2024北京丰台区期中]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二次函数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的图象是抛物线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，自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变量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的部分对应值如下表：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34_1#591d8873b?sp=1&amp;vopoq=1&amp;pid=703962b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C_4_BD.34_2#591d8873b?colgroup=2,2,4,4,4,4,2,2,2&amp;vopoq=1&amp;pid=703962bc6&amp;color=0,0,0&amp;vtp=1&amp;bbb=1"/>
              <p:cNvGraphicFramePr>
                <a:graphicFrameLocks noGrp="1"/>
              </p:cNvGraphicFramePr>
              <p:nvPr/>
            </p:nvGraphicFramePr>
            <p:xfrm>
              <a:off x="649224" y="2027066"/>
              <a:ext cx="10808208" cy="997332"/>
            </p:xfrm>
            <a:graphic>
              <a:graphicData uri="http://schemas.openxmlformats.org/drawingml/2006/table">
                <a:tbl>
                  <a:tblPr/>
                  <a:tblGrid>
                    <a:gridCol w="886968"/>
                    <a:gridCol w="859536"/>
                    <a:gridCol w="1618488"/>
                    <a:gridCol w="1618488"/>
                    <a:gridCol w="1618488"/>
                    <a:gridCol w="1627632"/>
                    <a:gridCol w="859536"/>
                    <a:gridCol w="859536"/>
                    <a:gridCol w="859536"/>
                  </a:tblGrid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C_4_BD.34_2#591d8873b?colgroup=2,2,4,4,4,4,2,2,2&amp;vopoq=1&amp;pid=703962bc6&amp;color=0,0,0&amp;vtp=1&amp;bbb=1"/>
              <p:cNvGraphicFramePr>
                <a:graphicFrameLocks noGrp="1"/>
              </p:cNvGraphicFramePr>
              <p:nvPr/>
            </p:nvGraphicFramePr>
            <p:xfrm>
              <a:off x="649224" y="2027066"/>
              <a:ext cx="10808208" cy="997332"/>
            </p:xfrm>
            <a:graphic>
              <a:graphicData uri="http://schemas.openxmlformats.org/drawingml/2006/table">
                <a:tbl>
                  <a:tblPr/>
                  <a:tblGrid>
                    <a:gridCol w="886968"/>
                    <a:gridCol w="859536"/>
                    <a:gridCol w="1618488"/>
                    <a:gridCol w="1618488"/>
                    <a:gridCol w="1618488"/>
                    <a:gridCol w="1627632"/>
                    <a:gridCol w="859536"/>
                    <a:gridCol w="859536"/>
                    <a:gridCol w="859536"/>
                  </a:tblGrid>
                  <a:tr h="4984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4_BD.34_3#591d8873b?vopoq=1&amp;pid=703962bc6&amp;color=0,0,0&amp;vtp=1&amp;bbb=1"/>
          <p:cNvSpPr/>
          <p:nvPr/>
        </p:nvSpPr>
        <p:spPr>
          <a:xfrm>
            <a:off x="649224" y="3157366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下列说法错误的是(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35_1#591d8873b.bracket?vopoq=1&amp;pid=703962bc6&amp;color=0,0,0&amp;vpa=9&amp;vtp=1"/>
          <p:cNvSpPr/>
          <p:nvPr/>
        </p:nvSpPr>
        <p:spPr>
          <a:xfrm>
            <a:off x="3320192" y="314593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36_1#591d8873b.choices?vopoq=1&amp;pid=703962bc6&amp;color=0,0,0&amp;vtp=1&amp;bbb=1"/>
              <p:cNvSpPr/>
              <p:nvPr/>
            </p:nvSpPr>
            <p:spPr>
              <a:xfrm>
                <a:off x="649224" y="3641236"/>
                <a:ext cx="10899648" cy="21442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开口向上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的对称轴是直线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轴的交点坐标为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.二次函数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36_1#591d8873b.choices?vopoq=1&amp;pid=703962b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641236"/>
                <a:ext cx="10899648" cy="2144205"/>
              </a:xfrm>
              <a:prstGeom prst="rect">
                <a:avLst/>
              </a:prstGeom>
              <a:blipFill rotWithShape="1">
                <a:blip r:embed="rId3"/>
                <a:stretch>
                  <a:fillRect l="-2" t="-7" r="1" b="-30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7_1#591d8873b?vopoq=1&amp;pid=703962bc6&amp;color=0,0,0&amp;vtp=1&amp;bt=1&amp;bbb=1&amp;hb=1"/>
              <p:cNvSpPr/>
              <p:nvPr/>
            </p:nvSpPr>
            <p:spPr>
              <a:xfrm>
                <a:off x="649224" y="859536"/>
                <a:ext cx="10899648" cy="3954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由表格可得，抛物线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的对称轴是直线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，故选项B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正确；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由表格可以发现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，在对称轴左边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的增大而减小，在对称轴的右边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的增大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而增大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开口向上，故选项A正确；当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轴交于点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，故选项C正确；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𝐺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的对称轴是直线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，且开口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向上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二次函数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的最小值在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处取到，应小于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故选项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D错误.故选D.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AS.37_1#591d8873b?vopoq=1&amp;pid=703962b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3954399"/>
              </a:xfrm>
              <a:prstGeom prst="rect">
                <a:avLst/>
              </a:prstGeom>
              <a:blipFill rotWithShape="1">
                <a:blip r:embed="rId1"/>
                <a:stretch>
                  <a:fillRect l="-2" t="-10" r="-1164" b="-14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8_1#e0ea7febc?iti=7&amp;htil=7&amp;vopoq=1&amp;pid=703962bc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5618" y="900576"/>
            <a:ext cx="153619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38_2#e0ea7febc?iti=7&amp;htil=7&amp;vopoq=1&amp;pid=703962bc6&amp;color=0,0,0&amp;vtp=1&amp;bbb=1"/>
          <p:cNvSpPr/>
          <p:nvPr/>
        </p:nvSpPr>
        <p:spPr>
          <a:xfrm>
            <a:off x="9363139" y="2691784"/>
            <a:ext cx="18970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（第10题图）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8_3#e0ea7febc?htil=7&amp;sp=1&amp;vopoq=1&amp;pid=703962bc6&amp;color=0,0,0&amp;vtp=1&amp;bt=1&amp;bbb=1&amp;hb=1&amp;hs=1"/>
              <p:cNvSpPr/>
              <p:nvPr/>
            </p:nvSpPr>
            <p:spPr>
              <a:xfrm>
                <a:off x="649224" y="864000"/>
                <a:ext cx="8668512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10.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[2023山东菏泽三模]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，抛物线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轴交于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两点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𝑂𝐴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𝑂𝐵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的值为(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38_3#e0ea7febc?htil=7&amp;sp=1&amp;vopoq=1&amp;pid=703962bc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668512" cy="1592199"/>
              </a:xfrm>
              <a:prstGeom prst="rect">
                <a:avLst/>
              </a:prstGeom>
              <a:blipFill rotWithShape="1">
                <a:blip r:embed="rId2"/>
                <a:stretch>
                  <a:fillRect l="-3" t="-25" r="4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39_1#e0ea7febc.bracket?vopoq=1&amp;pid=703962bc6&amp;color=0,0,0&amp;vpa=10&amp;vtp=1"/>
          <p:cNvSpPr/>
          <p:nvPr/>
        </p:nvSpPr>
        <p:spPr>
          <a:xfrm>
            <a:off x="4493291" y="19701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40_1#e0ea7febc.choices?htil=7&amp;vopoq=1&amp;pid=703962bc6&amp;color=0,0,0&amp;vtp=1&amp;bbb=1&amp;hs=1"/>
              <p:cNvSpPr/>
              <p:nvPr/>
            </p:nvSpPr>
            <p:spPr>
              <a:xfrm>
                <a:off x="649224" y="2447436"/>
                <a:ext cx="8668512" cy="7026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000"/>
                  </a:lnSpc>
                  <a:tabLst>
                    <a:tab pos="2245995" algn="l"/>
                    <a:tab pos="4213225" algn="l"/>
                    <a:tab pos="618045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B.1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C.0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.0或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40_1#e0ea7febc.choices?htil=7&amp;vopoq=1&amp;pid=703962bc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47436"/>
                <a:ext cx="8668512" cy="702628"/>
              </a:xfrm>
              <a:prstGeom prst="rect">
                <a:avLst/>
              </a:prstGeom>
              <a:blipFill rotWithShape="1">
                <a:blip r:embed="rId3"/>
                <a:stretch>
                  <a:fillRect l="-3" t="-21" r="4" b="-8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41_1#e0ea7febc?htil=7&amp;vopoq=1&amp;pid=703962bc6&amp;color=0,0,0&amp;vtp=1&amp;bbb=1&amp;hb=1&amp;hs=1"/>
              <p:cNvSpPr/>
              <p:nvPr/>
            </p:nvSpPr>
            <p:spPr>
              <a:xfrm>
                <a:off x="649224" y="3152985"/>
                <a:ext cx="8668512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设B点坐标为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，则A点坐标为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由题意得，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的解，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AS.41_1#e0ea7febc?htil=7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152985"/>
                <a:ext cx="8668512" cy="1033399"/>
              </a:xfrm>
              <a:prstGeom prst="rect">
                <a:avLst/>
              </a:prstGeom>
              <a:blipFill rotWithShape="1">
                <a:blip r:embed="rId4"/>
                <a:stretch>
                  <a:fillRect l="-3" t="-20" r="4" b="-56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41_1#e0ea7febc?htil=7&amp;vopoq=1&amp;pid=703962bc6&amp;color=0,0,0&amp;vtp=1&amp;bbb=1&amp;hb=1&amp;hs=1"/>
              <p:cNvSpPr/>
              <p:nvPr/>
            </p:nvSpPr>
            <p:spPr>
              <a:xfrm>
                <a:off x="647994" y="4193115"/>
                <a:ext cx="10896012" cy="1642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对称轴在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轴右侧，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𝑚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.故选C.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AS.41_1#e0ea7febc?htil=7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994" y="4193115"/>
                <a:ext cx="10896012" cy="1642999"/>
              </a:xfrm>
              <a:prstGeom prst="rect">
                <a:avLst/>
              </a:prstGeom>
              <a:blipFill rotWithShape="1">
                <a:blip r:embed="rId5"/>
                <a:stretch>
                  <a:fillRect l="-3" t="-13" r="3" b="-3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3e39cfc4?vopoq=1&amp;pid=954609ce8&amp;color=46,117,182&amp;vtp=1&amp;bt=1&amp;bbb=1"/>
          <p:cNvSpPr/>
          <p:nvPr/>
        </p:nvSpPr>
        <p:spPr>
          <a:xfrm>
            <a:off x="649224" y="859536"/>
            <a:ext cx="10899648" cy="71221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二、填空题（本大题共6小题，每小题4分，共24分）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42_1#c226c1090?vopoq=1&amp;pid=33e39cfc4&amp;color=0,0,0&amp;vtp=1&amp;bbb=1&amp;hb=1"/>
              <p:cNvSpPr/>
              <p:nvPr/>
            </p:nvSpPr>
            <p:spPr>
              <a:xfrm>
                <a:off x="649224" y="1479579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11.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[2024广东东莞期中]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在二次函数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中，当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的增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大而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填“增大”或“减小”）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4_BD.42_1#c226c1090?vopoq=1&amp;pid=33e39cf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479579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" r="1" b="-56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43_1#c226c1090.blank?vopoq=1&amp;pid=33e39cfc4&amp;color=0,0,0&amp;vpa=11&amp;vtp=1&amp;bbb=1"/>
          <p:cNvSpPr/>
          <p:nvPr/>
        </p:nvSpPr>
        <p:spPr>
          <a:xfrm>
            <a:off x="1275493" y="1988849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增大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4_1#c226c1090?vopoq=1&amp;pid=33e39cfc4&amp;color=0,0,0&amp;vtp=1&amp;bbb=1&amp;hb=1"/>
              <p:cNvSpPr/>
              <p:nvPr/>
            </p:nvSpPr>
            <p:spPr>
              <a:xfrm>
                <a:off x="649224" y="2525395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抛物线开口向上，对称轴为直线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的增大而增大，故答案为增大.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4_AS.44_1#c226c1090?vopoq=1&amp;pid=33e39cf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25395"/>
                <a:ext cx="10899648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2" r="1" b="-5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5_1#0afe9016a?vopoq=1&amp;pid=33e39cfc4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12.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[2024湖南常德期末]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将二次函数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化为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ℎ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的形式为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5_1#0afe9016a?vopoq=1&amp;pid=33e39cf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6_1#0afe9016a.blank?vopoq=1&amp;pid=33e39cfc4&amp;color=0,0,0&amp;vpa=12&amp;vtp=1&amp;bbb=1"/>
              <p:cNvSpPr/>
              <p:nvPr/>
            </p:nvSpPr>
            <p:spPr>
              <a:xfrm>
                <a:off x="711136" y="1472900"/>
                <a:ext cx="2630107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46_1#0afe9016a.blank?vopoq=1&amp;pid=33e39cfc4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136" y="1472900"/>
                <a:ext cx="2630107" cy="353441"/>
              </a:xfrm>
              <a:prstGeom prst="rect">
                <a:avLst/>
              </a:prstGeom>
              <a:blipFill rotWithShape="1">
                <a:blip r:embed="rId2"/>
                <a:stretch>
                  <a:fillRect l="-22" t="-95" r="19" b="-77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7_1#0afe9016a?vopoq=1&amp;pid=33e39cfc4&amp;color=0,0,0&amp;vtp=1&amp;bbb=1&amp;hb=1"/>
              <p:cNvSpPr/>
              <p:nvPr/>
            </p:nvSpPr>
            <p:spPr>
              <a:xfrm>
                <a:off x="649224" y="1902605"/>
                <a:ext cx="10899648" cy="10368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d>
                      <m: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，故答案为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4_AS.47_1#0afe9016a?vopoq=1&amp;pid=33e39cf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2605"/>
                <a:ext cx="10899648" cy="1036828"/>
              </a:xfrm>
              <a:prstGeom prst="rect">
                <a:avLst/>
              </a:prstGeom>
              <a:blipFill rotWithShape="1">
                <a:blip r:embed="rId3"/>
                <a:stretch>
                  <a:fillRect l="-2" t="-14" r="1" b="-53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8_1#8e9c85ca3?sp=1&amp;vopoq=1&amp;pid=33e39cfc4&amp;color=0,0,0&amp;vtp=1&amp;bt=1&amp;bbb=1"/>
              <p:cNvSpPr/>
              <p:nvPr/>
            </p:nvSpPr>
            <p:spPr>
              <a:xfrm>
                <a:off x="649224" y="864000"/>
                <a:ext cx="10899648" cy="3268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13.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[2024河北保定期中]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下面是三位同学对某个二次函数图象的描述.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甲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：形状、开口方向与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的图象相同；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：顶点在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轴上；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丙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：对称轴是直线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请写出满足上述条件的二次函数表达式的一般式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8_1#8e9c85ca3?sp=1&amp;vopoq=1&amp;pid=33e39cf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3268599"/>
              </a:xfrm>
              <a:prstGeom prst="rect">
                <a:avLst/>
              </a:prstGeom>
              <a:blipFill rotWithShape="1">
                <a:blip r:embed="rId1"/>
                <a:stretch>
                  <a:fillRect l="-2" t="-12" r="1" b="-1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9_1#8e9c85ca3.blank?vopoq=1&amp;pid=33e39cfc4&amp;color=0,0,0&amp;vpa=13&amp;vtp=1&amp;bbb=1"/>
              <p:cNvSpPr/>
              <p:nvPr/>
            </p:nvSpPr>
            <p:spPr>
              <a:xfrm>
                <a:off x="723836" y="3697178"/>
                <a:ext cx="2447735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49_1#8e9c85ca3.blank?vopoq=1&amp;pid=33e39cfc4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36" y="3697178"/>
                <a:ext cx="2447735" cy="353441"/>
              </a:xfrm>
              <a:prstGeom prst="rect">
                <a:avLst/>
              </a:prstGeom>
              <a:blipFill rotWithShape="1">
                <a:blip r:embed="rId2"/>
                <a:stretch>
                  <a:fillRect l="-23" t="-59" r="16" b="-7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50_1#8e9c85ca3?vopoq=1&amp;pid=33e39cfc4&amp;color=0,0,0&amp;vtp=1&amp;bbb=1&amp;hb=1"/>
              <p:cNvSpPr/>
              <p:nvPr/>
            </p:nvSpPr>
            <p:spPr>
              <a:xfrm>
                <a:off x="649224" y="4098435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根据题意得，满足所有条件的二次函数是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.故答案为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4_AS.50_1#8e9c85ca3?vopoq=1&amp;pid=33e39cf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098435"/>
                <a:ext cx="10899648" cy="1033399"/>
              </a:xfrm>
              <a:prstGeom prst="rect">
                <a:avLst/>
              </a:prstGeom>
              <a:blipFill rotWithShape="1">
                <a:blip r:embed="rId3"/>
                <a:stretch>
                  <a:fillRect l="-2" t="-14" r="1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1_1#1a7718f26?sp=1&amp;vopoq=1&amp;pid=33e39cfc4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[2024河南商丘期末]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二次函数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的部分图象如图所示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，由图象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可知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，不等式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的解集为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1_1#1a7718f26?sp=1&amp;vopoq=1&amp;pid=33e39cf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52_1#1a7718f26.blank?vopoq=1&amp;pid=33e39cfc4&amp;color=0,0,0&amp;vpa=14&amp;vtp=1&amp;bbb=1"/>
              <p:cNvSpPr/>
              <p:nvPr/>
            </p:nvSpPr>
            <p:spPr>
              <a:xfrm>
                <a:off x="6082728" y="1469535"/>
                <a:ext cx="2161985" cy="3505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52_1#1a7718f26.blank?vopoq=1&amp;pid=33e39cfc4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728" y="1469535"/>
                <a:ext cx="2161985" cy="350584"/>
              </a:xfrm>
              <a:prstGeom prst="rect">
                <a:avLst/>
              </a:prstGeom>
              <a:blipFill rotWithShape="1">
                <a:blip r:embed="rId2"/>
                <a:stretch>
                  <a:fillRect l="-3" t="-41" r="23" b="-8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BD.53_1#1a7718f26?vopoq=1&amp;pid=33e39cfc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36" y="2027065"/>
            <a:ext cx="1783080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54_1#1a7718f26?vopoq=1&amp;pid=33e39cfc4&amp;color=0,0,0&amp;vtp=1&amp;bbb=1&amp;hb=1"/>
              <p:cNvSpPr/>
              <p:nvPr/>
            </p:nvSpPr>
            <p:spPr>
              <a:xfrm>
                <a:off x="649224" y="4313065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由图象可知，抛物线的对称轴为直线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，抛物线与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轴的一个交点坐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，所以抛物线与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轴的另一个交点坐标为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，所以不等式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.故答案为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4_AS.54_1#1a7718f26?vopoq=1&amp;pid=33e39cf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313065"/>
                <a:ext cx="10899648" cy="1592199"/>
              </a:xfrm>
              <a:prstGeom prst="rect">
                <a:avLst/>
              </a:prstGeom>
              <a:blipFill rotWithShape="1">
                <a:blip r:embed="rId4"/>
                <a:stretch>
                  <a:fillRect l="-2" t="-9" r="1" b="-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EX.55_1#1a7718f26?vopoq=1&amp;pid=33e39cfc4&amp;color=0,0,0&amp;vtp=1&amp;bt=1&amp;bbb=1&amp;hb=1"/>
              <p:cNvSpPr/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上分点拨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利用抛物线的对称性解题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已知抛物线与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轴的一个交点，利用抛物线的对称性即可得到抛物线与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轴的另一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个交点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EX.55_1#1a7718f26?vopoq=1&amp;pid=33e39cf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5" r="1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6_1#cc1544685?sp=1&amp;vopoq=1&amp;pid=33e39cfc4&amp;color=0,0,0&amp;vtp=1&amp;bt=1&amp;bbb=1&amp;hb=1"/>
              <p:cNvSpPr/>
              <p:nvPr/>
            </p:nvSpPr>
            <p:spPr>
              <a:xfrm>
                <a:off x="649224" y="864000"/>
                <a:ext cx="108996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15.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新考向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跨学科试题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[2023湖北襄阳模拟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]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某物理兴趣小组对一款饮水机的工作电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路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（如图（1））进行研究，将变阻器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的滑片从一端滑到另一端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，并绘制出变阻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消耗的电功率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随电流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变化的关系图象如图（2）所示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，该图象是经过原点的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抛物线的一部分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，则变阻器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消耗的电功率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最大为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56_1#cc1544685?sp=1&amp;vopoq=1&amp;pid=33e39cf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150999"/>
              </a:xfrm>
              <a:prstGeom prst="rect">
                <a:avLst/>
              </a:prstGeom>
              <a:blipFill rotWithShape="1">
                <a:blip r:embed="rId1"/>
                <a:stretch>
                  <a:fillRect l="-2" t="-19" r="-616" b="-27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57_1#cc1544685.blank?vopoq=1&amp;pid=33e39cfc4&amp;color=0,0,0&amp;vpa=15&amp;vtp=1&amp;bbb=1"/>
          <p:cNvSpPr/>
          <p:nvPr/>
        </p:nvSpPr>
        <p:spPr>
          <a:xfrm>
            <a:off x="7465664" y="2490870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220</a:t>
            </a:r>
            <a:endParaRPr lang="en-US" altLang="zh-CN" sz="2400" dirty="0"/>
          </a:p>
        </p:txBody>
      </p:sp>
      <p:pic>
        <p:nvPicPr>
          <p:cNvPr id="4" name="QB_4_BD.58_2#cc1544685?iti=8&amp;htil=1&amp;vopoq=1&amp;pid=33e39cfc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904" y="3233819"/>
            <a:ext cx="1426464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58_3#cc1544685?iti=9&amp;htil=1&amp;vopoq=1&amp;pid=33e39cfc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8976" y="3133235"/>
            <a:ext cx="2020824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58_4#cc1544685?iti=8&amp;htil=1&amp;vopoq=1&amp;pid=33e39cfc4&amp;color=0,0,0&amp;vtp=1&amp;bbb=1"/>
          <p:cNvSpPr/>
          <p:nvPr/>
        </p:nvSpPr>
        <p:spPr>
          <a:xfrm>
            <a:off x="2806605" y="4814715"/>
            <a:ext cx="11350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图（1）</a:t>
            </a:r>
            <a:endParaRPr lang="en-US" altLang="zh-CN" sz="2400" dirty="0"/>
          </a:p>
        </p:txBody>
      </p:sp>
      <p:sp>
        <p:nvSpPr>
          <p:cNvPr id="7" name="QB_4_BD.58_5#cc1544685?iti=9&amp;htil=1&amp;vopoq=1&amp;pid=33e39cfc4&amp;color=0,0,0&amp;vtp=1&amp;bbb=1"/>
          <p:cNvSpPr/>
          <p:nvPr/>
        </p:nvSpPr>
        <p:spPr>
          <a:xfrm>
            <a:off x="8251857" y="4814715"/>
            <a:ext cx="11350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图（2）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59_1#cc1544685?vopoq=1&amp;pid=33e39cfc4&amp;color=0,0,0&amp;vtp=1&amp;bt=1&amp;bbb=1&amp;hb=1"/>
              <p:cNvSpPr/>
              <p:nvPr/>
            </p:nvSpPr>
            <p:spPr>
              <a:xfrm>
                <a:off x="649224" y="864000"/>
                <a:ext cx="10899648" cy="24938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由图象是经过原点的抛物线的一部分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，设抛物线表达式为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𝑏𝐼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.把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165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代入得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165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16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4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0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55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220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物线表达式为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55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55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𝐼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.∵−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55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取得最大值，为220，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变阻器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消耗的电功率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最大为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.故答案为220.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AS.59_1#cc1544685?vopoq=1&amp;pid=33e39cf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493899"/>
              </a:xfrm>
              <a:prstGeom prst="rect">
                <a:avLst/>
              </a:prstGeom>
              <a:blipFill rotWithShape="1">
                <a:blip r:embed="rId1"/>
                <a:stretch>
                  <a:fillRect l="-2" t="-16" r="-86" b="-23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60_1#edef41f4d?vopoq=1&amp;pid=33e39cfc4&amp;color=0,0,0&amp;vtp=1&amp;bt=1&amp;bbb=1&amp;hb=1"/>
              <p:cNvSpPr/>
              <p:nvPr/>
            </p:nvSpPr>
            <p:spPr>
              <a:xfrm>
                <a:off x="649224" y="859537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16.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[2024吉林长春南关区期末]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在平面直角坐标系中，抛物线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为常数）的顶点为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轴交于点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关于抛物线对称轴的对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称点为点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是等腰直角三角形，则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60_1#edef41f4d?vopoq=1&amp;pid=33e39cf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4" r="1" b="-3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61_1#edef41f4d.blank?vopoq=1&amp;pid=33e39cfc4&amp;color=0,0,0&amp;vpa=16&amp;vtp=1"/>
          <p:cNvSpPr/>
          <p:nvPr/>
        </p:nvSpPr>
        <p:spPr>
          <a:xfrm>
            <a:off x="7112159" y="1927607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62_1#edef41f4d?vopoq=1&amp;pid=33e39cfc4&amp;color=0,0,0&amp;vtp=1&amp;bbb=1&amp;hb=1"/>
              <p:cNvSpPr/>
              <p:nvPr/>
            </p:nvSpPr>
            <p:spPr>
              <a:xfrm>
                <a:off x="649224" y="2462466"/>
                <a:ext cx="10899648" cy="2811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顶点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的坐标为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𝑏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𝑐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，对称轴为直线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𝑐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关于抛物线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对称轴的对称点为点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𝑏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𝑐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.∵</m:t>
                    </m:r>
                    <m:r>
                      <m:rPr>
                        <m:nor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是等腰直角三角形，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𝑐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，故答案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4_AS.62_1#edef41f4d?vopoq=1&amp;pid=33e39cf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62466"/>
                <a:ext cx="10899648" cy="2811399"/>
              </a:xfrm>
              <a:prstGeom prst="rect">
                <a:avLst/>
              </a:prstGeom>
              <a:blipFill rotWithShape="1">
                <a:blip r:embed="rId2"/>
                <a:stretch>
                  <a:fillRect l="-2" t="-20" r="-313" b="-20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EX.63_1#edef41f4d?vopoq=1&amp;pid=33e39cfc4&amp;color=0,0,0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上分心得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直角三角形斜边上的中线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直角三角形斜边上的中线等于斜边的一半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.这是一个等量关系，可用来列等式求值.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5525fe7b?vopoq=1&amp;pid=954609ce8&amp;color=46,117,182&amp;vtp=1&amp;bt=1&amp;bbb=1"/>
          <p:cNvSpPr/>
          <p:nvPr/>
        </p:nvSpPr>
        <p:spPr>
          <a:xfrm>
            <a:off x="649224" y="859536"/>
            <a:ext cx="10899648" cy="71221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三、解答题（本大题共6小题，共66分）</a:t>
            </a:r>
            <a:endParaRPr lang="en-US" altLang="zh-CN" sz="2800" dirty="0">
              <a:solidFill>
                <a:srgbClr val="2E75B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4_1#ec989fca4?vopoq=1&amp;pid=05525fe7b&amp;color=0,0,0&amp;vtp=1&amp;bbb=1"/>
              <p:cNvSpPr/>
              <p:nvPr/>
            </p:nvSpPr>
            <p:spPr>
              <a:xfrm>
                <a:off x="649224" y="1487027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17.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[2024江苏徐州期末]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（8分）已知二次函数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O_4_BD.64_1#ec989fca4?vopoq=1&amp;pid=05525fe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487027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104" r="1" b="-12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BD.65_1#81cf8cfba?sp=1&amp;vopoq=1&amp;pid=ec989fca4&amp;color=0,0,0&amp;vtp=1&amp;bbb=1"/>
          <p:cNvSpPr/>
          <p:nvPr/>
        </p:nvSpPr>
        <p:spPr>
          <a:xfrm>
            <a:off x="649224" y="1969135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（1）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完成下表，并在坐标系中画出该函数的图象.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QB_5_BD.65_2#81cf8cfba?colgroup=2,2,5,5,5,5,2,2&amp;vopoq=1&amp;pid=ec989fca4&amp;color=0,0,0&amp;vtp=1&amp;bbb=1"/>
              <p:cNvGraphicFramePr>
                <a:graphicFrameLocks noGrp="1"/>
              </p:cNvGraphicFramePr>
              <p:nvPr/>
            </p:nvGraphicFramePr>
            <p:xfrm>
              <a:off x="649224" y="2580005"/>
              <a:ext cx="10817352" cy="993331"/>
            </p:xfrm>
            <a:graphic>
              <a:graphicData uri="http://schemas.openxmlformats.org/drawingml/2006/table">
                <a:tbl>
                  <a:tblPr/>
                  <a:tblGrid>
                    <a:gridCol w="877824"/>
                    <a:gridCol w="859536"/>
                    <a:gridCol w="1837944"/>
                    <a:gridCol w="1837944"/>
                    <a:gridCol w="1837944"/>
                    <a:gridCol w="1847088"/>
                    <a:gridCol w="859536"/>
                    <a:gridCol w="859536"/>
                  </a:tblGrid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46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QB_5_BD.65_2#81cf8cfba?colgroup=2,2,5,5,5,5,2,2&amp;vopoq=1&amp;pid=ec989fca4&amp;color=0,0,0&amp;vtp=1&amp;bbb=1"/>
              <p:cNvGraphicFramePr>
                <a:graphicFrameLocks noGrp="1"/>
              </p:cNvGraphicFramePr>
              <p:nvPr/>
            </p:nvGraphicFramePr>
            <p:xfrm>
              <a:off x="649224" y="2580005"/>
              <a:ext cx="10817352" cy="993331"/>
            </p:xfrm>
            <a:graphic>
              <a:graphicData uri="http://schemas.openxmlformats.org/drawingml/2006/table">
                <a:tbl>
                  <a:tblPr/>
                  <a:tblGrid>
                    <a:gridCol w="877824"/>
                    <a:gridCol w="859536"/>
                    <a:gridCol w="1837944"/>
                    <a:gridCol w="1837944"/>
                    <a:gridCol w="1837944"/>
                    <a:gridCol w="1847088"/>
                    <a:gridCol w="859536"/>
                    <a:gridCol w="859536"/>
                  </a:tblGrid>
                  <a:tr h="4984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46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QB_5_AN.66_1#81cf8cfba.blank?vopoq=1&amp;pid=ec989fca4&amp;color=0,0,0&amp;vpa=17&amp;vtp=1"/>
          <p:cNvSpPr/>
          <p:nvPr/>
        </p:nvSpPr>
        <p:spPr>
          <a:xfrm>
            <a:off x="3093625" y="3065463"/>
            <a:ext cx="3730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67_1#81cf8cfba.blank?vopoq=1&amp;pid=ec989fca4&amp;color=0,0,0&amp;vpa=18&amp;vtp=1&amp;bbb=1"/>
              <p:cNvSpPr/>
              <p:nvPr/>
            </p:nvSpPr>
            <p:spPr>
              <a:xfrm>
                <a:off x="4875212" y="3118802"/>
                <a:ext cx="550863" cy="355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815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5_AN.67_1#81cf8cfba.blank?vopoq=1&amp;pid=ec989fca4&amp;color=0,0,0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5212" y="3118802"/>
                <a:ext cx="550863" cy="355600"/>
              </a:xfrm>
              <a:prstGeom prst="rect">
                <a:avLst/>
              </a:prstGeom>
              <a:blipFill rotWithShape="1">
                <a:blip r:embed="rId3"/>
                <a:stretch>
                  <a:fillRect l="-58" t="-89" b="-4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N.68_1#81cf8cfba.blank?vopoq=1&amp;pid=ec989fca4&amp;color=0,0,0&amp;vpa=19&amp;vtp=1&amp;bbb=1"/>
              <p:cNvSpPr/>
              <p:nvPr/>
            </p:nvSpPr>
            <p:spPr>
              <a:xfrm>
                <a:off x="6713155" y="3118802"/>
                <a:ext cx="550863" cy="355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815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B_5_AN.68_1#81cf8cfba.blank?vopoq=1&amp;pid=ec989fca4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155" y="3118802"/>
                <a:ext cx="550863" cy="355600"/>
              </a:xfrm>
              <a:prstGeom prst="rect">
                <a:avLst/>
              </a:prstGeom>
              <a:blipFill rotWithShape="1">
                <a:blip r:embed="rId4"/>
                <a:stretch>
                  <a:fillRect l="-103" t="-89" r="46" b="-4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AN.69_1#81cf8cfba.blank?vopoq=1&amp;pid=ec989fca4&amp;color=0,0,0&amp;vpa=20&amp;vtp=1&amp;bbb=1"/>
              <p:cNvSpPr/>
              <p:nvPr/>
            </p:nvSpPr>
            <p:spPr>
              <a:xfrm>
                <a:off x="8555672" y="3118802"/>
                <a:ext cx="550863" cy="355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815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QB_5_AN.69_1#81cf8cfba.blank?vopoq=1&amp;pid=ec989fca4&amp;color=0,0,0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5672" y="3118802"/>
                <a:ext cx="550863" cy="355600"/>
              </a:xfrm>
              <a:prstGeom prst="rect">
                <a:avLst/>
              </a:prstGeom>
              <a:blipFill rotWithShape="1">
                <a:blip r:embed="rId3"/>
                <a:stretch>
                  <a:fillRect l="-58" t="-89" b="-4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5_AN.70_1#81cf8cfba.blank?vopoq=1&amp;pid=ec989fca4&amp;color=0,0,0&amp;vpa=21&amp;vtp=1"/>
          <p:cNvSpPr/>
          <p:nvPr/>
        </p:nvSpPr>
        <p:spPr>
          <a:xfrm>
            <a:off x="9965340" y="3065463"/>
            <a:ext cx="3730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71_1#81cf8cfba?htil=9&amp;vopoq=1&amp;pid=ec989fca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3255" y="909720"/>
            <a:ext cx="2916936" cy="29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AN.72_1#81cf8cfba?htil=9&amp;vopoq=1&amp;pid=ec989fca4&amp;color=0,0,0&amp;vtp=1&amp;bt=1&amp;bbb=1"/>
          <p:cNvSpPr/>
          <p:nvPr/>
        </p:nvSpPr>
        <p:spPr>
          <a:xfrm>
            <a:off x="649224" y="864000"/>
            <a:ext cx="784555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根据上表描点、连线，画出函数的图象如图所示.</a:t>
            </a:r>
            <a:endParaRPr lang="en-US" altLang="zh-CN" sz="2400" dirty="0"/>
          </a:p>
        </p:txBody>
      </p:sp>
      <p:pic>
        <p:nvPicPr>
          <p:cNvPr id="4" name="QB_5_AN.72_1#81cf8cfba?htil=9&amp;vopoq=1&amp;pid=ec989fca4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116" y="1340949"/>
            <a:ext cx="2926080" cy="291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72_2#81cf8cfba?htil=9&amp;vopoq=1&amp;pid=ec989fca4&amp;color=0,0,0&amp;vtp=1&amp;bbb=1"/>
          <p:cNvSpPr/>
          <p:nvPr/>
        </p:nvSpPr>
        <p:spPr>
          <a:xfrm>
            <a:off x="649224" y="1340250"/>
            <a:ext cx="7845552" cy="2908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6000"/>
              </a:lnSpc>
            </a:pPr>
            <a:r>
              <a:rPr lang="en-US" altLang="zh-CN" sz="145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…………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5分）</a:t>
            </a:r>
            <a:endParaRPr lang="en-US" altLang="zh-CN" sz="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73_1#81cf8cfba?vopoq=1&amp;pid=ec989fca4&amp;color=0,0,0&amp;vtp=1&amp;bt=1&amp;bbb=1"/>
              <p:cNvSpPr/>
              <p:nvPr/>
            </p:nvSpPr>
            <p:spPr>
              <a:xfrm>
                <a:off x="649224" y="864000"/>
                <a:ext cx="11347450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把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,0,1,2,3分别代入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的值，将结果填入表格如下：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5_AS.73_1#81cf8cfba?vopoq=1&amp;pid=ec989fca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1347450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2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B_5_AS.73_2#81cf8cfba?colgroup=2,2,5,5,5,5,2,2&amp;vopoq=1&amp;pid=ec989fca4&amp;color=0,0,0&amp;vtp=1&amp;bbb=1"/>
              <p:cNvGraphicFramePr>
                <a:graphicFrameLocks noGrp="1"/>
              </p:cNvGraphicFramePr>
              <p:nvPr/>
            </p:nvGraphicFramePr>
            <p:xfrm>
              <a:off x="649224" y="1467250"/>
              <a:ext cx="10817352" cy="997332"/>
            </p:xfrm>
            <a:graphic>
              <a:graphicData uri="http://schemas.openxmlformats.org/drawingml/2006/table">
                <a:tbl>
                  <a:tblPr/>
                  <a:tblGrid>
                    <a:gridCol w="877824"/>
                    <a:gridCol w="859536"/>
                    <a:gridCol w="1837944"/>
                    <a:gridCol w="1837944"/>
                    <a:gridCol w="1837944"/>
                    <a:gridCol w="1847088"/>
                    <a:gridCol w="859536"/>
                    <a:gridCol w="859536"/>
                  </a:tblGrid>
                  <a:tr h="49866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B_5_AS.73_2#81cf8cfba?colgroup=2,2,5,5,5,5,2,2&amp;vopoq=1&amp;pid=ec989fca4&amp;color=0,0,0&amp;vtp=1&amp;bbb=1"/>
              <p:cNvGraphicFramePr>
                <a:graphicFrameLocks noGrp="1"/>
              </p:cNvGraphicFramePr>
              <p:nvPr/>
            </p:nvGraphicFramePr>
            <p:xfrm>
              <a:off x="649224" y="1467250"/>
              <a:ext cx="10817352" cy="997332"/>
            </p:xfrm>
            <a:graphic>
              <a:graphicData uri="http://schemas.openxmlformats.org/drawingml/2006/table">
                <a:tbl>
                  <a:tblPr/>
                  <a:tblGrid>
                    <a:gridCol w="877824"/>
                    <a:gridCol w="859536"/>
                    <a:gridCol w="1837944"/>
                    <a:gridCol w="1837944"/>
                    <a:gridCol w="1837944"/>
                    <a:gridCol w="1847088"/>
                    <a:gridCol w="859536"/>
                    <a:gridCol w="859536"/>
                  </a:tblGrid>
                  <a:tr h="4984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5_AS.73_3#81cf8cfba?vopoq=1&amp;pid=ec989fca4&amp;color=0,0,0&amp;vtp=1&amp;bbb=1"/>
          <p:cNvSpPr/>
          <p:nvPr/>
        </p:nvSpPr>
        <p:spPr>
          <a:xfrm>
            <a:off x="649224" y="259755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…………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4_1#41d8bde1c?vopoq=1&amp;pid=ec989fca4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（2）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根据图象，完成下列填空：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75_1#82e11f1fd?vopoq=1&amp;pid=41d8bde1c&amp;color=0,0,0&amp;vtp=1&amp;bbb=1"/>
              <p:cNvSpPr/>
              <p:nvPr/>
            </p:nvSpPr>
            <p:spPr>
              <a:xfrm>
                <a:off x="649224" y="1343806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①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的取值范围是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②</a:t>
                </a: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kumimoji="0" lang="en-US" altLang="zh-CN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kumimoji="0" lang="en-US" altLang="zh-CN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kumimoji="0" lang="en-US" altLang="zh-CN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kumimoji="0" lang="en-US" altLang="zh-CN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kumimoji="0" lang="en-US" altLang="zh-CN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kumimoji="0" lang="en-US" altLang="zh-CN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的最小值为</a:t>
                </a:r>
                <a:r>
                  <a:rPr kumimoji="0" lang="en-US" altLang="zh-CN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kumimoji="0" lang="en-US" altLang="zh-CN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75_1#82e11f1fd?vopoq=1&amp;pid=41d8bde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14" r="1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76_1#82e11f1fd.blank?vopoq=1&amp;pid=41d8bde1c&amp;color=0,0,0&amp;vpa=22&amp;vtp=1&amp;bbb=1"/>
              <p:cNvSpPr/>
              <p:nvPr/>
            </p:nvSpPr>
            <p:spPr>
              <a:xfrm>
                <a:off x="4684204" y="1416259"/>
                <a:ext cx="1686052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76_1#82e11f1fd.blank?vopoq=1&amp;pid=41d8bde1c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4204" y="1416259"/>
                <a:ext cx="1686052" cy="353441"/>
              </a:xfrm>
              <a:prstGeom prst="rect">
                <a:avLst/>
              </a:prstGeom>
              <a:blipFill rotWithShape="1">
                <a:blip r:embed="rId2"/>
                <a:stretch>
                  <a:fillRect l="-26" t="-59" r="34" b="-7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78_1#82e11f1fd.blank?vopoq=1&amp;pid=41d8bde1c&amp;color=0,0,0&amp;vpa=23&amp;vtp=1&amp;bbb=1"/>
              <p:cNvSpPr/>
              <p:nvPr/>
            </p:nvSpPr>
            <p:spPr>
              <a:xfrm>
                <a:off x="4907470" y="1960327"/>
                <a:ext cx="550863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6_AN.78_1#82e11f1fd.blank?vopoq=1&amp;pid=41d8bde1c&amp;color=0,0,0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7470" y="1960327"/>
                <a:ext cx="550863" cy="353441"/>
              </a:xfrm>
              <a:prstGeom prst="rect">
                <a:avLst/>
              </a:prstGeom>
              <a:blipFill rotWithShape="1">
                <a:blip r:embed="rId3"/>
                <a:stretch>
                  <a:fillRect l="-34" t="-23" r="92" b="-77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4_AS.79_1#ec989fca4?vopoq=1&amp;pid=05525fe7b&amp;color=0,0,0&amp;vtp=1&amp;bbb=1&amp;hb=1"/>
          <p:cNvSpPr/>
          <p:nvPr/>
        </p:nvSpPr>
        <p:spPr>
          <a:xfrm>
            <a:off x="649224" y="238393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【关键点拨】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画二次函数图象时，要用平滑的曲线顺次连结描出的各点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，并将图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象画对称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0_1#305546f4f?vopoq=1&amp;pid=05525fe7b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18.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[2024广东广州越秀区质检]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（10分）已知二次函数图象的顶点坐标为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且经过点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80_1#305546f4f?vopoq=1&amp;pid=05525fe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-1834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81_1#5a60f7cf1?vopoq=1&amp;pid=305546f4f&amp;color=0,0,0&amp;vtp=1&amp;bbb=1"/>
          <p:cNvSpPr/>
          <p:nvPr/>
        </p:nvSpPr>
        <p:spPr>
          <a:xfrm>
            <a:off x="649224" y="1900066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（1）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求该二次函数的表达式.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82_1#5a60f7cf1?vopoq=1&amp;pid=305546f4f&amp;color=0,0,0&amp;vtp=1&amp;bbb=1"/>
              <p:cNvSpPr/>
              <p:nvPr/>
            </p:nvSpPr>
            <p:spPr>
              <a:xfrm>
                <a:off x="649224" y="2383936"/>
                <a:ext cx="108996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设该二次函数的表达式为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把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代入得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（4分）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所以该二次函数的表达式为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82_1#5a60f7cf1?vopoq=1&amp;pid=305546f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383936"/>
                <a:ext cx="10899648" cy="2150999"/>
              </a:xfrm>
              <a:prstGeom prst="rect">
                <a:avLst/>
              </a:prstGeom>
              <a:blipFill rotWithShape="1">
                <a:blip r:embed="rId2"/>
                <a:stretch>
                  <a:fillRect l="-2" t="-7" r="1" b="-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83_1#5a60f7cf1?vopoq=1&amp;pid=305546f4f&amp;color=0,0,0&amp;vtp=1&amp;bbb=1&amp;hb=1"/>
              <p:cNvSpPr/>
              <p:nvPr/>
            </p:nvSpPr>
            <p:spPr>
              <a:xfrm>
                <a:off x="649224" y="4517536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【思路分析】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设顶点式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，再把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点坐标代入求出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，最后写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出函数表达式即可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S.83_1#5a60f7cf1?vopoq=1&amp;pid=305546f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517536"/>
                <a:ext cx="10899648" cy="1033399"/>
              </a:xfrm>
              <a:prstGeom prst="rect">
                <a:avLst/>
              </a:prstGeom>
              <a:blipFill rotWithShape="1">
                <a:blip r:embed="rId3"/>
                <a:stretch>
                  <a:fillRect l="-2" t="-14" r="1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4_1#7c96a2c4e?vopoq=1&amp;pid=305546f4f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（2）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判断点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是否在该函数图象上，并说明理由.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84_1#7c96a2c4e?vopoq=1&amp;pid=305546f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85_1#7c96a2c4e?vopoq=1&amp;pid=305546f4f&amp;color=0,0,0&amp;vtp=1&amp;bbb=1&amp;hb=1"/>
              <p:cNvSpPr/>
              <p:nvPr/>
            </p:nvSpPr>
            <p:spPr>
              <a:xfrm>
                <a:off x="649224" y="1343806"/>
                <a:ext cx="10899648" cy="27097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不在该函数图象上，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在该函数图象上.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（6分）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理由如下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≠−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不在该函数图象上.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endParaRPr lang="en-US" altLang="zh-CN" sz="2400" b="0" i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8分）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在该函数图象上.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endParaRPr lang="en-US" altLang="zh-CN" sz="2400" b="0" i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85_1#7c96a2c4e?vopoq=1&amp;pid=305546f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2709799"/>
              </a:xfrm>
              <a:prstGeom prst="rect">
                <a:avLst/>
              </a:prstGeom>
              <a:blipFill rotWithShape="1">
                <a:blip r:embed="rId2"/>
                <a:stretch>
                  <a:fillRect l="-2" t="-5" r="-814" b="-2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AS.86_1#7c96a2c4e?vopoq=1&amp;pid=305546f4f&amp;color=0,0,0&amp;vtp=1&amp;bbb=1&amp;hb=1"/>
          <p:cNvSpPr/>
          <p:nvPr/>
        </p:nvSpPr>
        <p:spPr>
          <a:xfrm>
            <a:off x="649224" y="4098817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【思路分析】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将点的横坐标代入函数表达式，若结果与纵坐标相等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，则点在函数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图象上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，否则不在.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87_1#f0706bacd?htil=10&amp;vopoq=1&amp;pid=05525fe7b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9496" y="900576"/>
            <a:ext cx="2606040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87_2#f0706bacd?htil=10&amp;sp=1&amp;vopoq=1&amp;pid=05525fe7b&amp;color=0,0,0&amp;vtp=1&amp;bt=1&amp;bbb=1&amp;hb=1&amp;hs=1"/>
              <p:cNvSpPr/>
              <p:nvPr/>
            </p:nvSpPr>
            <p:spPr>
              <a:xfrm>
                <a:off x="649224" y="864000"/>
                <a:ext cx="81564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19.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[2024四川凉山州期末]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（10分）教育部发布的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《义务教育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劳动课程标准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（2022年版）》中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，要求义务教育劳动课程以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丰富开放的劳动项目为载体，培养学生正确的劳动价值观和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良好的劳动品质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.某校为此规划出一块矩形苗圃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，苗圃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O_4_BD.87_2#f0706bacd?htil=10&amp;sp=1&amp;vopoq=1&amp;pid=05525fe7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156448" cy="2150999"/>
              </a:xfrm>
              <a:prstGeom prst="rect">
                <a:avLst/>
              </a:prstGeom>
              <a:blipFill rotWithShape="1">
                <a:blip r:embed="rId2"/>
                <a:stretch>
                  <a:fillRect l="-3" t="-19" r="2" b="-27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88_1#ffeb6f731?vopoq=1&amp;pid=f0706bacd&amp;color=0,0,0&amp;vtp=1&amp;bbb=1&amp;hs=1"/>
              <p:cNvSpPr/>
              <p:nvPr/>
            </p:nvSpPr>
            <p:spPr>
              <a:xfrm>
                <a:off x="649224" y="4649679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（1）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矩形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长为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（用含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的代数式表示）.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88_1#ffeb6f731?vopoq=1&amp;pid=f0706bac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649679"/>
                <a:ext cx="10899648" cy="474599"/>
              </a:xfrm>
              <a:prstGeom prst="rect">
                <a:avLst/>
              </a:prstGeom>
              <a:blipFill rotWithShape="1">
                <a:blip r:embed="rId3"/>
                <a:stretch>
                  <a:fillRect l="-2" t="-44" r="1" b="-123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89_1#ffeb6f731.blank?vopoq=1&amp;pid=f0706bacd&amp;color=0,0,0&amp;vpa=24&amp;vtp=1&amp;bbb=1"/>
              <p:cNvSpPr/>
              <p:nvPr/>
            </p:nvSpPr>
            <p:spPr>
              <a:xfrm>
                <a:off x="4481576" y="4697939"/>
                <a:ext cx="1447038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89_1#ffeb6f731.blank?vopoq=1&amp;pid=f0706bacd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1576" y="4697939"/>
                <a:ext cx="1447038" cy="353441"/>
              </a:xfrm>
              <a:prstGeom prst="rect">
                <a:avLst/>
              </a:prstGeom>
              <a:blipFill rotWithShape="1">
                <a:blip r:embed="rId4"/>
                <a:stretch>
                  <a:fillRect l="-26" t="-59" r="18" b="-7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90_1#ffeb6f731?vopoq=1&amp;pid=f0706bacd&amp;color=0,0,0&amp;vtp=1&amp;bbb=1&amp;hb=1&amp;hs=1"/>
              <p:cNvSpPr/>
              <p:nvPr/>
            </p:nvSpPr>
            <p:spPr>
              <a:xfrm>
                <a:off x="649224" y="5128406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修建所用木栏总长为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28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，且两处各留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宽的门（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门不用木栏），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28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，故答案为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5_AS.90_1#ffeb6f731?vopoq=1&amp;pid=f0706bac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5128406"/>
                <a:ext cx="10899648" cy="1033399"/>
              </a:xfrm>
              <a:prstGeom prst="rect">
                <a:avLst/>
              </a:prstGeom>
              <a:blipFill rotWithShape="1">
                <a:blip r:embed="rId5"/>
                <a:stretch>
                  <a:fillRect l="-2" t="-14" r="1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4_BD.87_2#f0706bacd?htil=10&amp;sp=1&amp;vopoq=1&amp;pid=05525fe7b&amp;color=0,0,0&amp;vtp=1&amp;bt=1&amp;bbb=1&amp;hb=1&amp;hs=1"/>
              <p:cNvSpPr/>
              <p:nvPr/>
            </p:nvSpPr>
            <p:spPr>
              <a:xfrm>
                <a:off x="649224" y="3006236"/>
                <a:ext cx="10896012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的一面靠墙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（墙最大可利用长度为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），另三边用木栏围成，中间也用垂直于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墙的木栏隔开分成面积相等的两个区域，并在如图所示的两处各留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宽的门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门不用木栏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），修建所用木栏总长为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28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，设矩形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的一边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长为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O_4_BD.87_2#f0706bacd?htil=10&amp;sp=1&amp;vopoq=1&amp;pid=05525fe7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006236"/>
                <a:ext cx="10896012" cy="1592199"/>
              </a:xfrm>
              <a:prstGeom prst="rect">
                <a:avLst/>
              </a:prstGeom>
              <a:blipFill rotWithShape="1">
                <a:blip r:embed="rId6"/>
                <a:stretch>
                  <a:fillRect l="-2" t="-9" r="3" b="-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1_1#ed7a53554?vopoq=1&amp;pid=f0706bacd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（2）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若矩形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63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91_1#ed7a53554?vopoq=1&amp;pid=f0706bac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92_1#ed7a53554?vopoq=1&amp;pid=f0706bacd&amp;color=0,0,0&amp;vtp=1&amp;bbb=1&amp;hb=1"/>
              <p:cNvSpPr/>
              <p:nvPr/>
            </p:nvSpPr>
            <p:spPr>
              <a:xfrm>
                <a:off x="649224" y="1343806"/>
                <a:ext cx="10899648" cy="27097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墙最大可利用长度为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根据题意可得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（舍），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7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92_1#ed7a53554?vopoq=1&amp;pid=f0706bac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2709799"/>
              </a:xfrm>
              <a:prstGeom prst="rect">
                <a:avLst/>
              </a:prstGeom>
              <a:blipFill rotWithShape="1">
                <a:blip r:embed="rId2"/>
                <a:stretch>
                  <a:fillRect l="-2" t="-5" r="1" b="-2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3_1#a80c2623f?vopoq=1&amp;pid=f0706bacd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（3）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为何值时，矩形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的面积最大，最大面积为多少平方米？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93_1#a80c2623f?vopoq=1&amp;pid=f0706bac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94_1#a80c2623f?vopoq=1&amp;pid=f0706bacd&amp;color=0,0,0&amp;vtp=1&amp;bbb=1&amp;hb=1"/>
              <p:cNvSpPr/>
              <p:nvPr/>
            </p:nvSpPr>
            <p:spPr>
              <a:xfrm>
                <a:off x="649224" y="1343806"/>
                <a:ext cx="10899648" cy="27097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设矩形的面积为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5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（8分）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的函数图象对称轴为直线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有最大值，最大值为72.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时，矩形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的面积最大，最大面积为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94_1#a80c2623f?vopoq=1&amp;pid=f0706bac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2709799"/>
              </a:xfrm>
              <a:prstGeom prst="rect">
                <a:avLst/>
              </a:prstGeom>
              <a:blipFill rotWithShape="1">
                <a:blip r:embed="rId2"/>
                <a:stretch>
                  <a:fillRect l="-2" t="-5" r="1" b="-2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95_1#f0706bacd?vopoq=1&amp;pid=05525fe7b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【关键点拨】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本题考查的是二次函数的应用，解题关键是列出面积关于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长的函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数关系式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，求最值时，要配成顶点式，方便计算.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AS.95_1#f0706bacd?vopoq=1&amp;pid=05525fe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96_1#8d587423c?vopoq=1&amp;pid=05525fe7b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20.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[2023辽宁大连普兰店区一模]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（12分）已知抛物线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96_1#8d587423c?vopoq=1&amp;pid=05525fe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97_1#9ac7b642e?vopoq=1&amp;pid=8d587423c&amp;color=0,0,0&amp;vtp=1&amp;bbb=1"/>
              <p:cNvSpPr/>
              <p:nvPr/>
            </p:nvSpPr>
            <p:spPr>
              <a:xfrm>
                <a:off x="649224" y="1399749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（1）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求证：无论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为何值，此抛物线与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轴总有两个不同的交点.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97_1#9ac7b642e?vopoq=1&amp;pid=8d58742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99749"/>
                <a:ext cx="10899648" cy="474599"/>
              </a:xfrm>
              <a:prstGeom prst="rect">
                <a:avLst/>
              </a:prstGeom>
              <a:blipFill rotWithShape="1">
                <a:blip r:embed="rId2"/>
                <a:stretch>
                  <a:fillRect l="-2" t="-44" r="1" b="-123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98_1#9ac7b642e?vopoq=1&amp;pid=8d587423c&amp;color=0,0,0&amp;vtp=1&amp;bbb=1"/>
              <p:cNvSpPr/>
              <p:nvPr/>
            </p:nvSpPr>
            <p:spPr>
              <a:xfrm>
                <a:off x="649224" y="1878476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【证明】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𝑚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（3分）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无论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为何值,此抛物线与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轴总有两个不同的交点.（4分）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98_1#9ac7b642e?vopoq=1&amp;pid=8d58742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878476"/>
                <a:ext cx="10899648" cy="1592199"/>
              </a:xfrm>
              <a:prstGeom prst="rect">
                <a:avLst/>
              </a:prstGeom>
              <a:blipFill rotWithShape="1">
                <a:blip r:embed="rId3"/>
                <a:stretch>
                  <a:fillRect l="-2" t="-9" r="1" b="-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9_1#d32adc35e?vopoq=1&amp;pid=8d587423c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（2）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轴交点的横坐标，且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99_1#d32adc35e?vopoq=1&amp;pid=8d587423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-2224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0_1#d32adc35e?vopoq=1&amp;pid=8d587423c&amp;color=0,0,0&amp;vtp=1&amp;bbb=1"/>
              <p:cNvSpPr/>
              <p:nvPr/>
            </p:nvSpPr>
            <p:spPr>
              <a:xfrm>
                <a:off x="649224" y="1905336"/>
                <a:ext cx="10899648" cy="27097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（6分）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sSubSup>
                      <m:sSub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（9分）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的值为3或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0_1#d32adc35e?vopoq=1&amp;pid=8d58742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5336"/>
                <a:ext cx="10899648" cy="2709799"/>
              </a:xfrm>
              <a:prstGeom prst="rect">
                <a:avLst/>
              </a:prstGeom>
              <a:blipFill rotWithShape="1">
                <a:blip r:embed="rId2"/>
                <a:stretch>
                  <a:fillRect l="-2" t="-12" r="1" b="-2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54609ce8.fixed?vopoq=1&amp;pid=ae1e66815&amp;color=255,255,255&amp;vtp=1&amp;bbb=1"/>
          <p:cNvSpPr/>
          <p:nvPr/>
        </p:nvSpPr>
        <p:spPr>
          <a:xfrm>
            <a:off x="1124712" y="1545336"/>
            <a:ext cx="2121408" cy="12252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卷1</a:t>
            </a:r>
            <a:endParaRPr lang="en-US" altLang="zh-CN" sz="4800" dirty="0"/>
          </a:p>
        </p:txBody>
      </p:sp>
      <p:sp>
        <p:nvSpPr>
          <p:cNvPr id="3" name="C_2#954609ce8.fixed?vopoq=1&amp;pid=ae1e66815&amp;color=0,0,0&amp;vtp=1&amp;bbb=1"/>
          <p:cNvSpPr/>
          <p:nvPr/>
        </p:nvSpPr>
        <p:spPr>
          <a:xfrm>
            <a:off x="3026664" y="1563624"/>
            <a:ext cx="7534656" cy="12252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第26章基础诊断卷（A卷）</a:t>
            </a:r>
            <a:endParaRPr lang="en-US" altLang="zh-CN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01_1#8d587423c?vopoq=1&amp;pid=05525fe7b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【刷有所得】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二次函数图象与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轴交点的横坐标即为此二次函数的函数值为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0时所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构成的一元二次方程的解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AS.101_1#8d587423c?vopoq=1&amp;pid=05525fe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2_1#ed1263369?sp=1&amp;vopoq=1&amp;pid=05525fe7b&amp;color=0,0,0&amp;vtp=1&amp;bt=1&amp;bbb=1&amp;hb=1"/>
              <p:cNvSpPr/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21.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[2023辽宁朝阳中考]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（12分）某超市以每件10元的价格购进一种文具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，销售时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该文具的销售单价不低于进价且不高于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19元.经过市场调查发现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，该文具的每天销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售数量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（件）与销售单价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（元）之间满足一次函数关系，部分数据如下表所示：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102_1#ed1263369?sp=1&amp;vopoq=1&amp;pid=05525fe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5" r="-1566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2" name="QO_4_BD.102_2#ed1263369?colgroup=13,2,4,4,4,2&amp;vopoq=1&amp;pid=05525fe7b&amp;color=0,0,0&amp;vtp=1&amp;bbb=1"/>
              <p:cNvGraphicFramePr>
                <a:graphicFrameLocks noGrp="1"/>
              </p:cNvGraphicFramePr>
              <p:nvPr/>
            </p:nvGraphicFramePr>
            <p:xfrm>
              <a:off x="649224" y="2574436"/>
              <a:ext cx="10835640" cy="997332"/>
            </p:xfrm>
            <a:graphic>
              <a:graphicData uri="http://schemas.openxmlformats.org/drawingml/2006/table">
                <a:tbl>
                  <a:tblPr/>
                  <a:tblGrid>
                    <a:gridCol w="4261104"/>
                    <a:gridCol w="859536"/>
                    <a:gridCol w="1618488"/>
                    <a:gridCol w="1618488"/>
                    <a:gridCol w="1618488"/>
                    <a:gridCol w="859536"/>
                  </a:tblGrid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销售单价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𝑥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每天销售数量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𝑦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2" name="QO_4_BD.102_2#ed1263369?colgroup=13,2,4,4,4,2&amp;vopoq=1&amp;pid=05525fe7b&amp;color=0,0,0&amp;vtp=1&amp;bbb=1"/>
              <p:cNvGraphicFramePr>
                <a:graphicFrameLocks noGrp="1"/>
              </p:cNvGraphicFramePr>
              <p:nvPr/>
            </p:nvGraphicFramePr>
            <p:xfrm>
              <a:off x="649224" y="2574436"/>
              <a:ext cx="10835640" cy="997332"/>
            </p:xfrm>
            <a:graphic>
              <a:graphicData uri="http://schemas.openxmlformats.org/drawingml/2006/table">
                <a:tbl>
                  <a:tblPr/>
                  <a:tblGrid>
                    <a:gridCol w="4261104"/>
                    <a:gridCol w="859536"/>
                    <a:gridCol w="1618488"/>
                    <a:gridCol w="1618488"/>
                    <a:gridCol w="1618488"/>
                    <a:gridCol w="859536"/>
                  </a:tblGrid>
                  <a:tr h="4984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3_1#73d2ca923?vopoq=1&amp;pid=ed1263369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（1）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直接写出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之间的函数关系式.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03_1#73d2ca923?vopoq=1&amp;pid=ed126336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4_1#73d2ca923?vopoq=1&amp;pid=ed1263369&amp;color=0,0,0&amp;vtp=1&amp;bbb=1"/>
              <p:cNvSpPr/>
              <p:nvPr/>
            </p:nvSpPr>
            <p:spPr>
              <a:xfrm>
                <a:off x="649224" y="1343806"/>
                <a:ext cx="10899648" cy="3395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≤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≤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19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之间的函数关系式为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𝑘𝑥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𝑘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≠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由表格数据可知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36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12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𝑘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34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13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𝑘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𝑘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=−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=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60</m:t>
                            </m:r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之间的函数关系式为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≤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≤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19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4_1#73d2ca923?vopoq=1&amp;pid=ed12633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3395599"/>
              </a:xfrm>
              <a:prstGeom prst="rect">
                <a:avLst/>
              </a:prstGeom>
              <a:blipFill rotWithShape="1">
                <a:blip r:embed="rId2"/>
                <a:stretch>
                  <a:fillRect l="-2" t="-4" r="1" b="-1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5_1#498168cf2?vopoq=1&amp;pid=ed1263369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（2）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若该超市每天销售这种文具获利192元，则销售单价为多少元？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6_1#498168cf2?vopoq=1&amp;pid=ed1263369&amp;color=0,0,0&amp;vtp=1&amp;bbb=1&amp;hb=1"/>
              <p:cNvSpPr/>
              <p:nvPr/>
            </p:nvSpPr>
            <p:spPr>
              <a:xfrm>
                <a:off x="649224" y="1343806"/>
                <a:ext cx="108996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根据题意得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</m:d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60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endParaRPr lang="en-US" altLang="zh-CN" sz="2400" b="0" i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5分）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：销售单价为18元.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6_1#498168cf2?vopoq=1&amp;pid=ed12633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2150999"/>
              </a:xfrm>
              <a:prstGeom prst="rect">
                <a:avLst/>
              </a:prstGeom>
              <a:blipFill rotWithShape="1">
                <a:blip r:embed="rId1"/>
                <a:stretch>
                  <a:fillRect l="-2" t="-7" r="1" b="-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7_1#f443ab039?vopoq=1&amp;pid=ed1263369&amp;color=0,0,0&amp;vtp=1&amp;bt=1&amp;bbb=1&amp;hb=1"/>
              <p:cNvSpPr/>
              <p:nvPr/>
            </p:nvSpPr>
            <p:spPr>
              <a:xfrm>
                <a:off x="649224" y="864000"/>
                <a:ext cx="10899648" cy="10111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（3）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设销售这种文具每天获利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（元），当销售单价为多少元时，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每天获利最大？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最大利润是多少元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07_1#f443ab039?vopoq=1&amp;pid=ed12633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11174"/>
              </a:xfrm>
              <a:prstGeom prst="rect">
                <a:avLst/>
              </a:prstGeom>
              <a:blipFill rotWithShape="1">
                <a:blip r:embed="rId1"/>
                <a:stretch>
                  <a:fillRect l="-2" t="-40" r="-2114" b="-54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8_1#f443ab039?vopoq=1&amp;pid=ed1263369&amp;color=0,0,0&amp;vtp=1&amp;bbb=1&amp;hb=1"/>
              <p:cNvSpPr/>
              <p:nvPr/>
            </p:nvSpPr>
            <p:spPr>
              <a:xfrm>
                <a:off x="649224" y="1877905"/>
                <a:ext cx="10899648" cy="428777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</m:d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60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80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200</m:t>
                    </m:r>
                  </m:oMath>
                </a14:m>
                <a:r>
                  <a:rPr lang="en-US" altLang="zh-CN" sz="2400" b="0" i="0" kern="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8分）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抛物线开口向下.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（9分）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对称轴为直线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𝑤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的增大而增大，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𝑤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有最大值，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𝑤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最大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：当销售单价为19元时，每天获利最大，最大利润是198元.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8_1#f443ab039?vopoq=1&amp;pid=ed12633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877905"/>
                <a:ext cx="10899648" cy="4287774"/>
              </a:xfrm>
              <a:prstGeom prst="rect">
                <a:avLst/>
              </a:prstGeom>
              <a:blipFill rotWithShape="1">
                <a:blip r:embed="rId2"/>
                <a:stretch>
                  <a:fillRect l="-2" t="-5" r="1" b="-1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09_1#ed1263369?vopoq=1&amp;pid=05525fe7b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【关键点拨】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找出等量关系：利润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单件利润×销售量.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AS.109_1#ed1263369?vopoq=1&amp;pid=05525fe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10_1#c9b86e59d?htil=11&amp;vopoq=1&amp;pid=05525fe7b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8570" y="900576"/>
            <a:ext cx="1678535" cy="118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10_2#c9b86e59d?htil=11&amp;sp=1&amp;vopoq=1&amp;pid=05525fe7b&amp;color=0,0,0&amp;vtp=1&amp;bt=1&amp;bbb=1&amp;hb=1&amp;hs=1"/>
              <p:cNvSpPr/>
              <p:nvPr/>
            </p:nvSpPr>
            <p:spPr>
              <a:xfrm>
                <a:off x="649224" y="864000"/>
                <a:ext cx="8823960" cy="19128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22.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探究性问题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[2024黑龙江齐齐哈尔龙沙区期中]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（14分）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∠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∠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，两个动点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点出发，点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匀速运动，点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匀速运动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，两点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同时到达点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110_2#c9b86e59d?htil=11&amp;sp=1&amp;vopoq=1&amp;pid=05525fe7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823960" cy="1912874"/>
              </a:xfrm>
              <a:prstGeom prst="rect">
                <a:avLst/>
              </a:prstGeom>
              <a:blipFill rotWithShape="1">
                <a:blip r:embed="rId2"/>
                <a:stretch>
                  <a:fillRect l="-3" t="-21" r="-98" b="-22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11_1#8372d893f?vopoq=1&amp;pid=c9b86e59d&amp;color=0,0,0&amp;vtp=1&amp;bbb=1&amp;hs=1"/>
              <p:cNvSpPr/>
              <p:nvPr/>
            </p:nvSpPr>
            <p:spPr>
              <a:xfrm>
                <a:off x="649224" y="2808179"/>
                <a:ext cx="10899648" cy="4269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（1）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【数学思考】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的速度是点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速度的多少倍？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111_1#8372d893f?vopoq=1&amp;pid=c9b86e59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808179"/>
                <a:ext cx="10899648" cy="426974"/>
              </a:xfrm>
              <a:prstGeom prst="rect">
                <a:avLst/>
              </a:prstGeom>
              <a:blipFill rotWithShape="1">
                <a:blip r:embed="rId3"/>
                <a:stretch>
                  <a:fillRect l="-2" t="-49" r="1" b="-100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12_1#8372d893f?vopoq=1&amp;pid=c9b86e59d&amp;color=0,0,0&amp;vtp=1&amp;bbb=1&amp;hb=1&amp;hs=1"/>
              <p:cNvSpPr/>
              <p:nvPr/>
            </p:nvSpPr>
            <p:spPr>
              <a:xfrm>
                <a:off x="649224" y="3246138"/>
                <a:ext cx="10899648" cy="294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𝐴𝐵𝐶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∠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∠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𝐴𝐶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两个动点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同时从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点出发，点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匀速运动，点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匀速运动，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两点同时到达点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÷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的速度是点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速度的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倍.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12_1#8372d893f?vopoq=1&amp;pid=c9b86e59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246138"/>
                <a:ext cx="10899648" cy="2945003"/>
              </a:xfrm>
              <a:prstGeom prst="rect">
                <a:avLst/>
              </a:prstGeom>
              <a:blipFill rotWithShape="1">
                <a:blip r:embed="rId4"/>
                <a:stretch>
                  <a:fillRect l="-2" t="-1" r="1" b="-17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3_1#eec10f45d?vopoq=1&amp;pid=c9b86e59d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（2）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【深入探究】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𝐴𝑃𝑄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的面积是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的函数关系式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，并写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的取值范围.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3_1#eec10f45d?vopoq=1&amp;pid=c9b86e5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4_1#eec10f45d?vopoq=1&amp;pid=c9b86e59d&amp;color=0,0,0&amp;vtp=1&amp;bbb=1"/>
              <p:cNvSpPr/>
              <p:nvPr/>
            </p:nvSpPr>
            <p:spPr>
              <a:xfrm>
                <a:off x="649224" y="1900066"/>
                <a:ext cx="10899648" cy="23965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分两种情况讨论：</a:t>
                </a:r>
                <a:endParaRPr lang="en-US" altLang="zh-CN" sz="24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①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时，如图（1）.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𝐴𝑃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由（1）可得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𝐴𝑄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4_1#eec10f45d?vopoq=1&amp;pid=c9b86e5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0066"/>
                <a:ext cx="10899648" cy="2396554"/>
              </a:xfrm>
              <a:prstGeom prst="rect">
                <a:avLst/>
              </a:prstGeom>
              <a:blipFill rotWithShape="1">
                <a:blip r:embed="rId2"/>
                <a:stretch>
                  <a:fillRect l="-2" t="-6" r="1" b="-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N.114_3#eec10f45d?iti=10&amp;htil=1&amp;vopoq=1&amp;pid=c9b86e59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8064" y="4460196"/>
            <a:ext cx="1143000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5_AN.114_4#eec10f45d?iti=11&amp;htil=1&amp;vopoq=1&amp;pid=c9b86e59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8744" y="4432764"/>
            <a:ext cx="1161288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5_AN.114_5#eec10f45d?iti=10&amp;htil=1&amp;vopoq=1&amp;pid=c9b86e59d&amp;color=0,0,0&amp;vtp=1&amp;bbb=1"/>
          <p:cNvSpPr/>
          <p:nvPr/>
        </p:nvSpPr>
        <p:spPr>
          <a:xfrm>
            <a:off x="2802033" y="5401012"/>
            <a:ext cx="11350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图（1）</a:t>
            </a:r>
            <a:endParaRPr lang="en-US" altLang="zh-CN" sz="2400" dirty="0"/>
          </a:p>
        </p:txBody>
      </p:sp>
      <p:sp>
        <p:nvSpPr>
          <p:cNvPr id="7" name="QO_5_AN.114_6#eec10f45d?iti=11&amp;htil=1&amp;vopoq=1&amp;pid=c9b86e59d&amp;color=0,0,0&amp;vtp=1&amp;bbb=1"/>
          <p:cNvSpPr/>
          <p:nvPr/>
        </p:nvSpPr>
        <p:spPr>
          <a:xfrm>
            <a:off x="8251857" y="5401012"/>
            <a:ext cx="11350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图（2）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  <p:bldP spid="7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14_7#eec10f45d?vopoq=1&amp;pid=c9b86e59d&amp;color=0,0,0&amp;vtp=1&amp;bt=1&amp;bbb=1&amp;hb=1"/>
              <p:cNvSpPr/>
              <p:nvPr/>
            </p:nvSpPr>
            <p:spPr>
              <a:xfrm>
                <a:off x="649224" y="859536"/>
                <a:ext cx="10899648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时，如图（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2），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118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综上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24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4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&lt;</m:t>
                                </m:r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≤</m:t>
                                </m:r>
                                <m:f>
                                  <m:fPr>
                                    <m:ctrlPr>
                                      <a:rPr lang="en-US" altLang="zh-CN" sz="24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400" b="0" i="1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34" charset="-12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400" b="0" i="0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34" charset="-12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en-US" altLang="zh-CN" sz="24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&amp;−</m:t>
                            </m:r>
                            <m:f>
                              <m:f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24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4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4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4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400" b="0" i="1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34" charset="-12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400" b="0" i="0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34" charset="-12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en-US" altLang="zh-CN" sz="24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&lt;</m:t>
                                </m:r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&lt;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24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4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d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114_7#eec10f45d?vopoq=1&amp;pid=c9b86e5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2" t="-14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5_1#173215866?vopoq=1&amp;pid=c9b86e59d&amp;color=0,0,0&amp;vtp=1&amp;bt=1&amp;bbb=1"/>
              <p:cNvSpPr/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（3）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【问题解决】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求出（2）中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的最大值.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5_1#173215866?vopoq=1&amp;pid=c9b86e59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6_1#173215866?vopoq=1&amp;pid=c9b86e59d&amp;color=0,0,0&amp;vtp=1&amp;bbb=1"/>
              <p:cNvSpPr/>
              <p:nvPr/>
            </p:nvSpPr>
            <p:spPr>
              <a:xfrm>
                <a:off x="649224" y="1343806"/>
                <a:ext cx="10899648" cy="19526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【解】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&lt;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≤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最大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</a:t>
                </a:r>
                <a:endParaRPr lang="en-US" altLang="zh-CN" sz="24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&lt;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&lt;</m:t>
                        </m:r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最大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（12分）</a:t>
                </a:r>
                <a:endParaRPr lang="en-US" altLang="zh-CN" sz="24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最大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6_1#173215866?vopoq=1&amp;pid=c9b86e5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3806"/>
                <a:ext cx="10899648" cy="1952625"/>
              </a:xfrm>
              <a:prstGeom prst="rect">
                <a:avLst/>
              </a:prstGeom>
              <a:blipFill rotWithShape="1">
                <a:blip r:embed="rId2"/>
                <a:stretch>
                  <a:fillRect l="-2" t="-7" r="1" b="-15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54609ce8?lid=703962bc6&amp;cid=703962bc6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992" y="2414016"/>
            <a:ext cx="356616" cy="393192"/>
          </a:xfrm>
          <a:prstGeom prst="rect">
            <a:avLst/>
          </a:prstGeom>
        </p:spPr>
      </p:pic>
      <p:sp>
        <p:nvSpPr>
          <p:cNvPr id="3" name="C_1#目录1:954609ce8?lid=703962bc6&amp;cid=703962bc6&amp;vtp=1&amp;bt=1&amp;bbb=1">
            <a:hlinkClick r:id="rId1" action="ppaction://hlinksldjump"/>
          </p:cNvPr>
          <p:cNvSpPr/>
          <p:nvPr/>
        </p:nvSpPr>
        <p:spPr>
          <a:xfrm>
            <a:off x="5047488" y="2340864"/>
            <a:ext cx="262432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954609ce8?lid=33e39cfc4&amp;cid=33e39cfc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992" y="3493008"/>
            <a:ext cx="356616" cy="393192"/>
          </a:xfrm>
          <a:prstGeom prst="rect">
            <a:avLst/>
          </a:prstGeom>
        </p:spPr>
      </p:pic>
      <p:sp>
        <p:nvSpPr>
          <p:cNvPr id="5" name="C_1#目录1:954609ce8?lid=33e39cfc4&amp;cid=33e39cfc4&amp;vtp=1&amp;bbb=1">
            <a:hlinkClick r:id="rId3" action="ppaction://hlinksldjump"/>
          </p:cNvPr>
          <p:cNvSpPr/>
          <p:nvPr/>
        </p:nvSpPr>
        <p:spPr>
          <a:xfrm>
            <a:off x="5047488" y="3419856"/>
            <a:ext cx="262432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二、填空题</a:t>
            </a:r>
            <a:endParaRPr lang="en-US" altLang="zh-CN" sz="3200" dirty="0"/>
          </a:p>
        </p:txBody>
      </p:sp>
      <p:pic>
        <p:nvPicPr>
          <p:cNvPr id="6" name="C_1#目录1:954609ce8?lid=05525fe7b&amp;cid=05525fe7b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992" y="4572000"/>
            <a:ext cx="356616" cy="393192"/>
          </a:xfrm>
          <a:prstGeom prst="rect">
            <a:avLst/>
          </a:prstGeom>
        </p:spPr>
      </p:pic>
      <p:sp>
        <p:nvSpPr>
          <p:cNvPr id="7" name="C_1#目录1:954609ce8?lid=05525fe7b&amp;cid=05525fe7b&amp;vtp=1&amp;bbb=1">
            <a:hlinkClick r:id="rId4" action="ppaction://hlinksldjump"/>
          </p:cNvPr>
          <p:cNvSpPr/>
          <p:nvPr/>
        </p:nvSpPr>
        <p:spPr>
          <a:xfrm>
            <a:off x="5047488" y="4498848"/>
            <a:ext cx="262432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三、解答题</a:t>
            </a:r>
            <a:endParaRPr lang="en-US" altLang="zh-CN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7_1#c9b86e59d?vopoq=1&amp;pid=05525fe7b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【思路分析】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此题考查了二次函数的最值、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直角三角形的性质和勾股定理的应用，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解题时首先求出相关线段的长度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，然后利用面积公式列出函数表达式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，最后求出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二次函数的最值即可解决问题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349122002?vopoq=1&amp;pid=954609ce8&amp;color=0,0,0&amp;vtp=1&amp;bt=1&amp;bb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考查内容：二次函数</a:t>
                </a:r>
                <a:endParaRPr lang="en-US" altLang="zh-CN" sz="24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满分：120分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3_BD#349122002?vopoq=1&amp;pid=954609ce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3_BD#703962bc6?vopoq=1&amp;pid=954609ce8&amp;color=46,117,182&amp;vtp=1&amp;bbb=1&amp;hb=1"/>
          <p:cNvSpPr/>
          <p:nvPr/>
        </p:nvSpPr>
        <p:spPr>
          <a:xfrm>
            <a:off x="649224" y="1909210"/>
            <a:ext cx="10899648" cy="13431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一、选择题（本大题共10小题，每小题3分，共30分</a:t>
            </a:r>
            <a:r>
              <a:rPr lang="en-US" altLang="zh-CN" sz="2800" b="1" i="0">
                <a:solidFill>
                  <a:srgbClr val="2E75B6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.每小题给出的选</a:t>
            </a:r>
            <a:endParaRPr lang="en-US" altLang="zh-CN" sz="2800" b="1" i="0">
              <a:solidFill>
                <a:srgbClr val="2E75B6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2E75B6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项中</a:t>
            </a:r>
            <a:r>
              <a:rPr lang="en-US" altLang="zh-CN" sz="2800" b="1" i="0" dirty="0">
                <a:solidFill>
                  <a:srgbClr val="2E75B6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，只有一个选项符合题意）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1#7b824e954?vopoq=1&amp;pid=703962bc6&amp;color=0,0,0&amp;vtp=1&amp;bbb=1"/>
              <p:cNvSpPr/>
              <p:nvPr/>
            </p:nvSpPr>
            <p:spPr>
              <a:xfrm>
                <a:off x="649224" y="3187957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1.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[2024江苏南通崇川区开学]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开口方向是(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_1#7b824e954?vopoq=1&amp;pid=703962b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187957"/>
                <a:ext cx="10899648" cy="474599"/>
              </a:xfrm>
              <a:prstGeom prst="rect">
                <a:avLst/>
              </a:prstGeom>
              <a:blipFill rotWithShape="1">
                <a:blip r:embed="rId2"/>
                <a:stretch>
                  <a:fillRect l="-2" t="-54" r="1" b="-123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_1#7b824e954.bracket?vopoq=1&amp;pid=703962bc6&amp;color=0,0,0&amp;vpa=1&amp;vtp=1"/>
          <p:cNvSpPr/>
          <p:nvPr/>
        </p:nvSpPr>
        <p:spPr>
          <a:xfrm>
            <a:off x="8771223" y="31765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7b824e954.choices?vopoq=1&amp;pid=703962bc6&amp;color=0,0,0&amp;vtp=1&amp;bbb=1"/>
          <p:cNvSpPr/>
          <p:nvPr/>
        </p:nvSpPr>
        <p:spPr>
          <a:xfrm>
            <a:off x="649224" y="3670065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90190" algn="l"/>
                <a:tab pos="5555615" algn="l"/>
                <a:tab pos="832104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.向上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B.向下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C.向左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.向右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4_1#7b824e954?vopoq=1&amp;pid=703962bc6&amp;color=0,0,0&amp;vtp=1&amp;bbb=1"/>
              <p:cNvSpPr/>
              <p:nvPr/>
            </p:nvSpPr>
            <p:spPr>
              <a:xfrm>
                <a:off x="649224" y="4209878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开口方向是向上.故选A.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AS.4_1#7b824e954?vopoq=1&amp;pid=703962b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209878"/>
                <a:ext cx="10899648" cy="474599"/>
              </a:xfrm>
              <a:prstGeom prst="rect">
                <a:avLst/>
              </a:prstGeom>
              <a:blipFill rotWithShape="1">
                <a:blip r:embed="rId3"/>
                <a:stretch>
                  <a:fillRect l="-2" t="-98" r="1" b="-12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0aee989c1?vopoq=1&amp;pid=703962bc6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2.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[2024黑龙江哈尔滨香坊区期末]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将抛物线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先向左平移2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个单位长度，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再向下平移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个单位长度后所得抛物线表达式为(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5_1#0aee989c1?vopoq=1&amp;pid=703962b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0aee989c1.bracket?vopoq=1&amp;pid=703962bc6&amp;color=0,0,0&amp;vpa=2&amp;vtp=1"/>
          <p:cNvSpPr/>
          <p:nvPr/>
        </p:nvSpPr>
        <p:spPr>
          <a:xfrm>
            <a:off x="7130193" y="14113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1#0aee989c1.choices?vopoq=1&amp;pid=703962bc6&amp;color=0,0,0&amp;vtp=1&amp;bbb=1"/>
              <p:cNvSpPr/>
              <p:nvPr/>
            </p:nvSpPr>
            <p:spPr>
              <a:xfrm>
                <a:off x="649224" y="1900065"/>
                <a:ext cx="10899648" cy="10266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55561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  <a:tabLst>
                    <a:tab pos="5555615" algn="l"/>
                  </a:tabLst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7_1#0aee989c1.choices?vopoq=1&amp;pid=703962b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0065"/>
                <a:ext cx="10899648" cy="1026605"/>
              </a:xfrm>
              <a:prstGeom prst="rect">
                <a:avLst/>
              </a:prstGeom>
              <a:blipFill rotWithShape="1">
                <a:blip r:embed="rId2"/>
                <a:stretch>
                  <a:fillRect l="-2" t="-14" r="1" b="-6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S.8_1#0aee989c1?vopoq=1&amp;pid=703962bc6&amp;color=0,0,0&amp;vtp=1&amp;bbb=1"/>
          <p:cNvSpPr/>
          <p:nvPr/>
        </p:nvSpPr>
        <p:spPr>
          <a:xfrm>
            <a:off x="649224" y="2927495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4_AS.8_2#0aee989c1?vopoq=1&amp;pid=703962bc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904" y="3538365"/>
            <a:ext cx="6876288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9_1#ba6cf6ce9?iti=1&amp;htil=1&amp;vopoq=1&amp;pid=703962bc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3479" y="1005840"/>
            <a:ext cx="1792224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9_2#ba6cf6ce9?iti=1&amp;htil=1&amp;vopoq=1&amp;pid=703962bc6&amp;color=0,0,0&amp;vtp=1&amp;bbb=1"/>
          <p:cNvSpPr/>
          <p:nvPr/>
        </p:nvSpPr>
        <p:spPr>
          <a:xfrm>
            <a:off x="9727260" y="3336925"/>
            <a:ext cx="17446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（第3题图）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3#ba6cf6ce9?htil=1&amp;sp=1&amp;vopoq=1&amp;pid=703962bc6&amp;color=0,0,0&amp;vtp=1&amp;bt=1&amp;bbb=1&amp;hb=1&amp;hs=1"/>
              <p:cNvSpPr/>
              <p:nvPr/>
            </p:nvSpPr>
            <p:spPr>
              <a:xfrm>
                <a:off x="649224" y="859537"/>
                <a:ext cx="8970264" cy="147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3.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[2024山东烟台期末]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⊙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的半径为2，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图象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则阴影部分的面积是(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9_3#ba6cf6ce9?htil=1&amp;sp=1&amp;vopoq=1&amp;pid=703962bc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8970264" cy="1478534"/>
              </a:xfrm>
              <a:prstGeom prst="rect">
                <a:avLst/>
              </a:prstGeom>
              <a:blipFill rotWithShape="1">
                <a:blip r:embed="rId2"/>
                <a:stretch>
                  <a:fillRect l="-3" t="-26" r="6" b="-39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0_1#ba6cf6ce9.bracket?vopoq=1&amp;pid=703962bc6&amp;color=0,0,0&amp;vpa=3&amp;vtp=1"/>
          <p:cNvSpPr/>
          <p:nvPr/>
        </p:nvSpPr>
        <p:spPr>
          <a:xfrm>
            <a:off x="8339995" y="1913255"/>
            <a:ext cx="423863" cy="354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1_1#ba6cf6ce9.choices?htil=1&amp;vopoq=1&amp;pid=703962bc6&amp;color=0,0,0&amp;vtp=1&amp;bbb=1&amp;hs=1"/>
              <p:cNvSpPr/>
              <p:nvPr/>
            </p:nvSpPr>
            <p:spPr>
              <a:xfrm>
                <a:off x="649224" y="2343023"/>
                <a:ext cx="8970264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140585" algn="l"/>
                    <a:tab pos="4243705" algn="l"/>
                    <a:tab pos="6181090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π</m:t>
                    </m:r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π</m:t>
                    </m:r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.无法确定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BD.11_1#ba6cf6ce9.choices?htil=1&amp;vopoq=1&amp;pid=703962bc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343023"/>
                <a:ext cx="8970264" cy="474599"/>
              </a:xfrm>
              <a:prstGeom prst="rect">
                <a:avLst/>
              </a:prstGeom>
              <a:blipFill rotWithShape="1">
                <a:blip r:embed="rId3"/>
                <a:stretch>
                  <a:fillRect l="-3" t="-107" r="6" b="-122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2_1#ba6cf6ce9?htil=1&amp;vopoq=1&amp;pid=703962bc6&amp;color=0,0,0&amp;vtp=1&amp;bbb=1&amp;hb=1&amp;hs=1"/>
              <p:cNvSpPr/>
              <p:nvPr/>
            </p:nvSpPr>
            <p:spPr>
              <a:xfrm>
                <a:off x="649224" y="2826893"/>
                <a:ext cx="8970264" cy="147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且当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相等时，两个函数的函数值互为相反数，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C_4_AS.12_1#ba6cf6ce9?htil=1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826893"/>
                <a:ext cx="8970264" cy="1478534"/>
              </a:xfrm>
              <a:prstGeom prst="rect">
                <a:avLst/>
              </a:prstGeom>
              <a:blipFill rotWithShape="1">
                <a:blip r:embed="rId4"/>
                <a:stretch>
                  <a:fillRect l="-3" t="-34" r="6" b="-39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12_1#ba6cf6ce9?htil=1&amp;vopoq=1&amp;pid=703962bc6&amp;color=0,0,0&amp;vtp=1&amp;bbb=1&amp;hb=1&amp;hs=1"/>
              <p:cNvSpPr/>
              <p:nvPr/>
            </p:nvSpPr>
            <p:spPr>
              <a:xfrm>
                <a:off x="649224" y="4306316"/>
                <a:ext cx="10896012" cy="147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象与函数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的图象关于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轴对称，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阴影部分的面积是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⊙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面积的一半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阴影部分的面积为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π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.故选B.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QC_4_AS.12_1#ba6cf6ce9?htil=1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306316"/>
                <a:ext cx="10896012" cy="1478534"/>
              </a:xfrm>
              <a:prstGeom prst="rect">
                <a:avLst/>
              </a:prstGeom>
              <a:blipFill rotWithShape="1">
                <a:blip r:embed="rId5"/>
                <a:stretch>
                  <a:fillRect l="-2" t="-26" r="-2661" b="-39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eda354779?iti=2&amp;htil=2&amp;vopoq=1&amp;pid=703962bc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8730" y="900575"/>
            <a:ext cx="1581912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3_2#eda354779?iti=2&amp;htil=2&amp;vopoq=1&amp;pid=703962bc6&amp;color=0,0,0&amp;vtp=1&amp;bbb=1"/>
          <p:cNvSpPr/>
          <p:nvPr/>
        </p:nvSpPr>
        <p:spPr>
          <a:xfrm>
            <a:off x="9727355" y="2916827"/>
            <a:ext cx="17446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（第4题图）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3#eda354779?htil=2&amp;sp=1&amp;vopoq=1&amp;pid=703962bc6&amp;color=0,0,0&amp;vtp=1&amp;bt=1&amp;bbb=1&amp;hb=1&amp;hs=1"/>
              <p:cNvSpPr/>
              <p:nvPr/>
            </p:nvSpPr>
            <p:spPr>
              <a:xfrm>
                <a:off x="649224" y="864000"/>
                <a:ext cx="8970264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C0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仿宋" panose="02010609060101010101" pitchFamily="34" charset="-122"/>
                    <a:cs typeface="Times New Roman" panose="02020603050405020304" pitchFamily="34" charset="-120"/>
                  </a:rPr>
                  <a:t>[2024湖南邵阳期末]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的部分图象如图所示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的解为(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3_3#eda354779?htil=2&amp;sp=1&amp;vopoq=1&amp;pid=703962bc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8970264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3" t="-39" r="6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4_1#eda354779.bracket?vopoq=1&amp;pid=703962bc6&amp;color=0,0,0&amp;vpa=4&amp;vtp=1"/>
          <p:cNvSpPr/>
          <p:nvPr/>
        </p:nvSpPr>
        <p:spPr>
          <a:xfrm>
            <a:off x="5776310" y="14113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5_1#eda354779.choices?htil=2&amp;vopoq=1&amp;pid=703962bc6&amp;color=0,0,0&amp;vtp=1&amp;bbb=1&amp;hs=1"/>
              <p:cNvSpPr/>
              <p:nvPr/>
            </p:nvSpPr>
            <p:spPr>
              <a:xfrm>
                <a:off x="649224" y="1956008"/>
                <a:ext cx="8970264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188210" algn="l"/>
                    <a:tab pos="4351655" algn="l"/>
                    <a:tab pos="675576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A.1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和3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.0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和2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和3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和2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5_1#eda354779.choices?htil=2&amp;vopoq=1&amp;pid=703962bc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56008"/>
                <a:ext cx="8970264" cy="474599"/>
              </a:xfrm>
              <a:prstGeom prst="rect">
                <a:avLst/>
              </a:prstGeom>
              <a:blipFill rotWithShape="1">
                <a:blip r:embed="rId3"/>
                <a:stretch>
                  <a:fillRect l="-3" t="-44" r="6" b="-123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6_1#eda354779?htil=2&amp;vopoq=1&amp;pid=703962bc6&amp;color=0,0,0&amp;vtp=1&amp;bbb=1&amp;hb=1&amp;hs=1"/>
              <p:cNvSpPr/>
              <p:nvPr/>
            </p:nvSpPr>
            <p:spPr>
              <a:xfrm>
                <a:off x="649224" y="2434735"/>
                <a:ext cx="8970264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【解析】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根据图象知，抛物线与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轴的一个交点是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，对称轴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为直线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根据抛物线的对称性知，抛物线与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轴的另一个交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AS.16_1#eda354779?htil=2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34735"/>
                <a:ext cx="8970264" cy="1033399"/>
              </a:xfrm>
              <a:prstGeom prst="rect">
                <a:avLst/>
              </a:prstGeom>
              <a:blipFill rotWithShape="1">
                <a:blip r:embed="rId4"/>
                <a:stretch>
                  <a:fillRect l="-3" t="-14" r="-384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16_1#eda354779?htil=2&amp;vopoq=1&amp;pid=703962bc6&amp;color=0,0,0&amp;vtp=1&amp;bbb=1&amp;hb=1&amp;hs=1"/>
              <p:cNvSpPr/>
              <p:nvPr/>
            </p:nvSpPr>
            <p:spPr>
              <a:xfrm>
                <a:off x="649224" y="3474865"/>
                <a:ext cx="10896012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,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的解是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3.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故选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AS.16_1#eda354779?htil=2&amp;vopoq=1&amp;pid=703962bc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474865"/>
                <a:ext cx="10896012" cy="1033399"/>
              </a:xfrm>
              <a:prstGeom prst="rect">
                <a:avLst/>
              </a:prstGeom>
              <a:blipFill rotWithShape="1">
                <a:blip r:embed="rId5"/>
                <a:stretch>
                  <a:fillRect l="-2" t="-14" r="3" b="-5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tags/tag1.xml><?xml version="1.0" encoding="utf-8"?>
<p:tagLst xmlns:p="http://schemas.openxmlformats.org/presentationml/2006/main">
  <p:tag name="commondata" val="eyJoZGlkIjoiZjc0YmQ4ODdlYWMxNTg5ODAyZWM3OGYxMjU4NzhlYT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8714</Words>
  <Application>WPS 演示</Application>
  <PresentationFormat>宽屏</PresentationFormat>
  <Paragraphs>549</Paragraphs>
  <Slides>51</Slides>
  <Notes>51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75" baseType="lpstr">
      <vt:lpstr>Arial</vt:lpstr>
      <vt:lpstr>宋体</vt:lpstr>
      <vt:lpstr>Wingdings</vt:lpstr>
      <vt:lpstr>微软雅黑</vt:lpstr>
      <vt:lpstr>微软雅黑</vt:lpstr>
      <vt:lpstr>华文新魏</vt:lpstr>
      <vt:lpstr>菁优海体-Size1</vt:lpstr>
      <vt:lpstr>华文新魏</vt:lpstr>
      <vt:lpstr>华文新魏</vt:lpstr>
      <vt:lpstr>Calibri (正文)</vt:lpstr>
      <vt:lpstr>Calibri (正文)</vt:lpstr>
      <vt:lpstr>Calibri (正文)</vt:lpstr>
      <vt:lpstr>Times New Roman</vt:lpstr>
      <vt:lpstr>黑体</vt:lpstr>
      <vt:lpstr>Times New Roman</vt:lpstr>
      <vt:lpstr>黑体</vt:lpstr>
      <vt:lpstr>Cambria Math</vt:lpstr>
      <vt:lpstr>宋体</vt:lpstr>
      <vt:lpstr>仿宋</vt:lpstr>
      <vt:lpstr>Calibri</vt:lpstr>
      <vt:lpstr>Arial Unicode MS</vt:lpstr>
      <vt:lpstr>等线</vt:lpstr>
      <vt:lpstr>MingLiU-ExtB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叫我小丹呀</cp:lastModifiedBy>
  <cp:revision>3</cp:revision>
  <dcterms:created xsi:type="dcterms:W3CDTF">2024-09-06T08:58:00Z</dcterms:created>
  <dcterms:modified xsi:type="dcterms:W3CDTF">2024-09-11T02:25:20Z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1375F20AF06A436098E5C2285B968FA0_12</vt:lpwstr>
  </property>
  <property fmtid="{D5CDD505-2E9C-101B-9397-08002B2CF9AE}" pid="3" name="KSOProductBuildVer">
    <vt:lpwstr>2052-12.1.0.17827</vt:lpwstr>
  </property>
</Properties>
</file>